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65.jpg" ContentType="image/pn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26" r:id="rId5"/>
    <p:sldMasterId id="2147483721" r:id="rId6"/>
    <p:sldMasterId id="2147483660" r:id="rId7"/>
    <p:sldMasterId id="2147483731" r:id="rId8"/>
  </p:sldMasterIdLst>
  <p:notesMasterIdLst>
    <p:notesMasterId r:id="rId38"/>
  </p:notesMasterIdLst>
  <p:handoutMasterIdLst>
    <p:handoutMasterId r:id="rId39"/>
  </p:handoutMasterIdLst>
  <p:sldIdLst>
    <p:sldId id="386" r:id="rId9"/>
    <p:sldId id="388" r:id="rId10"/>
    <p:sldId id="371" r:id="rId11"/>
    <p:sldId id="383" r:id="rId12"/>
    <p:sldId id="374" r:id="rId13"/>
    <p:sldId id="829" r:id="rId14"/>
    <p:sldId id="828" r:id="rId15"/>
    <p:sldId id="825" r:id="rId16"/>
    <p:sldId id="257" r:id="rId17"/>
    <p:sldId id="258" r:id="rId18"/>
    <p:sldId id="276" r:id="rId19"/>
    <p:sldId id="267" r:id="rId20"/>
    <p:sldId id="259" r:id="rId21"/>
    <p:sldId id="265" r:id="rId22"/>
    <p:sldId id="262" r:id="rId23"/>
    <p:sldId id="271" r:id="rId24"/>
    <p:sldId id="270" r:id="rId25"/>
    <p:sldId id="269" r:id="rId26"/>
    <p:sldId id="273" r:id="rId27"/>
    <p:sldId id="266" r:id="rId28"/>
    <p:sldId id="261" r:id="rId29"/>
    <p:sldId id="272" r:id="rId30"/>
    <p:sldId id="263" r:id="rId31"/>
    <p:sldId id="264" r:id="rId32"/>
    <p:sldId id="268" r:id="rId33"/>
    <p:sldId id="275" r:id="rId34"/>
    <p:sldId id="827" r:id="rId35"/>
    <p:sldId id="830" r:id="rId36"/>
    <p:sldId id="380"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073" autoAdjust="0"/>
  </p:normalViewPr>
  <p:slideViewPr>
    <p:cSldViewPr snapToGrid="0">
      <p:cViewPr varScale="1">
        <p:scale>
          <a:sx n="100" d="100"/>
          <a:sy n="100" d="100"/>
        </p:scale>
        <p:origin x="234"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Single</a:t>
            </a:r>
            <a:r>
              <a:rPr lang="en-US" baseline="0" dirty="0"/>
              <a:t> Family D</a:t>
            </a:r>
            <a:r>
              <a:rPr lang="en-US" dirty="0"/>
              <a:t>emographics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Single Mother Households</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Fort Worth</c:v>
                </c:pt>
                <c:pt idx="2">
                  <c:v>76105</c:v>
                </c:pt>
              </c:strCache>
            </c:strRef>
          </c:cat>
          <c:val>
            <c:numRef>
              <c:f>Sheet1!$B$2:$B$4</c:f>
              <c:numCache>
                <c:formatCode>0.0%</c:formatCode>
                <c:ptCount val="3"/>
                <c:pt idx="0">
                  <c:v>0.13700000000000001</c:v>
                </c:pt>
                <c:pt idx="1">
                  <c:v>0.222</c:v>
                </c:pt>
                <c:pt idx="2">
                  <c:v>0.371</c:v>
                </c:pt>
              </c:numCache>
            </c:numRef>
          </c:val>
          <c:extLst>
            <c:ext xmlns:c16="http://schemas.microsoft.com/office/drawing/2014/chart" uri="{C3380CC4-5D6E-409C-BE32-E72D297353CC}">
              <c16:uniqueId val="{00000000-AA09-3C4D-A969-98EB20E76CD8}"/>
            </c:ext>
          </c:extLst>
        </c:ser>
        <c:ser>
          <c:idx val="1"/>
          <c:order val="1"/>
          <c:tx>
            <c:strRef>
              <c:f>Sheet1!$C$1</c:f>
              <c:strCache>
                <c:ptCount val="1"/>
                <c:pt idx="0">
                  <c:v>Single Father Households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Fort Worth</c:v>
                </c:pt>
                <c:pt idx="2">
                  <c:v>76105</c:v>
                </c:pt>
              </c:strCache>
            </c:strRef>
          </c:cat>
          <c:val>
            <c:numRef>
              <c:f>Sheet1!$C$2:$C$4</c:f>
              <c:numCache>
                <c:formatCode>0.0%</c:formatCode>
                <c:ptCount val="3"/>
                <c:pt idx="0">
                  <c:v>3.5000000000000003E-2</c:v>
                </c:pt>
                <c:pt idx="1">
                  <c:v>5.7000000000000002E-2</c:v>
                </c:pt>
                <c:pt idx="2">
                  <c:v>9.6000000000000002E-2</c:v>
                </c:pt>
              </c:numCache>
            </c:numRef>
          </c:val>
          <c:extLst>
            <c:ext xmlns:c16="http://schemas.microsoft.com/office/drawing/2014/chart" uri="{C3380CC4-5D6E-409C-BE32-E72D297353CC}">
              <c16:uniqueId val="{00000001-AA09-3C4D-A969-98EB20E76CD8}"/>
            </c:ext>
          </c:extLst>
        </c:ser>
        <c:ser>
          <c:idx val="2"/>
          <c:order val="2"/>
          <c:tx>
            <c:strRef>
              <c:f>Sheet1!$D$1</c:f>
              <c:strCache>
                <c:ptCount val="1"/>
                <c:pt idx="0">
                  <c:v>Other (Dual, Foster, Etc.)</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Fort Worth</c:v>
                </c:pt>
                <c:pt idx="2">
                  <c:v>76105</c:v>
                </c:pt>
              </c:strCache>
            </c:strRef>
          </c:cat>
          <c:val>
            <c:numRef>
              <c:f>Sheet1!$D$2:$D$4</c:f>
              <c:numCache>
                <c:formatCode>0.0%</c:formatCode>
                <c:ptCount val="3"/>
                <c:pt idx="0">
                  <c:v>0.82799999999999996</c:v>
                </c:pt>
                <c:pt idx="1">
                  <c:v>0.72099999999999997</c:v>
                </c:pt>
                <c:pt idx="2">
                  <c:v>0.53300000000000003</c:v>
                </c:pt>
              </c:numCache>
            </c:numRef>
          </c:val>
          <c:extLst>
            <c:ext xmlns:c16="http://schemas.microsoft.com/office/drawing/2014/chart" uri="{C3380CC4-5D6E-409C-BE32-E72D297353CC}">
              <c16:uniqueId val="{00000002-AA09-3C4D-A969-98EB20E76CD8}"/>
            </c:ext>
          </c:extLst>
        </c:ser>
        <c:dLbls>
          <c:showLegendKey val="0"/>
          <c:showVal val="1"/>
          <c:showCatName val="0"/>
          <c:showSerName val="0"/>
          <c:showPercent val="0"/>
          <c:showBubbleSize val="0"/>
        </c:dLbls>
        <c:gapWidth val="58"/>
        <c:overlap val="100"/>
        <c:axId val="1845820159"/>
        <c:axId val="1845823071"/>
      </c:barChart>
      <c:catAx>
        <c:axId val="184582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5823071"/>
        <c:crosses val="autoZero"/>
        <c:auto val="0"/>
        <c:lblAlgn val="ctr"/>
        <c:lblOffset val="100"/>
        <c:noMultiLvlLbl val="0"/>
      </c:catAx>
      <c:valAx>
        <c:axId val="18458230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582015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0.82473</cdr:x>
      <cdr:y>0.76898</cdr:y>
    </cdr:from>
    <cdr:to>
      <cdr:x>1</cdr:x>
      <cdr:y>0.96931</cdr:y>
    </cdr:to>
    <cdr:sp macro="" textlink="">
      <cdr:nvSpPr>
        <cdr:cNvPr id="2" name="TextBox 1">
          <a:extLst xmlns:a="http://schemas.openxmlformats.org/drawingml/2006/main">
            <a:ext uri="{FF2B5EF4-FFF2-40B4-BE49-F238E27FC236}">
              <a16:creationId xmlns:a16="http://schemas.microsoft.com/office/drawing/2014/main" id="{6A9A454D-597F-6547-8C6B-162BD222B368}"/>
            </a:ext>
          </a:extLst>
        </cdr:cNvPr>
        <cdr:cNvSpPr txBox="1"/>
      </cdr:nvSpPr>
      <cdr:spPr>
        <a:xfrm xmlns:a="http://schemas.openxmlformats.org/drawingml/2006/main">
          <a:off x="6703438" y="4630343"/>
          <a:ext cx="1424562" cy="12062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0.76641</cdr:x>
      <cdr:y>0.66667</cdr:y>
    </cdr:from>
    <cdr:to>
      <cdr:x>1</cdr:x>
      <cdr:y>0.97436</cdr:y>
    </cdr:to>
    <cdr:sp macro="" textlink="">
      <cdr:nvSpPr>
        <cdr:cNvPr id="3" name="TextBox 2">
          <a:extLst xmlns:a="http://schemas.openxmlformats.org/drawingml/2006/main">
            <a:ext uri="{FF2B5EF4-FFF2-40B4-BE49-F238E27FC236}">
              <a16:creationId xmlns:a16="http://schemas.microsoft.com/office/drawing/2014/main" id="{4CDA12A3-C31A-B246-BF66-96448D165CEF}"/>
            </a:ext>
          </a:extLst>
        </cdr:cNvPr>
        <cdr:cNvSpPr txBox="1"/>
      </cdr:nvSpPr>
      <cdr:spPr>
        <a:xfrm xmlns:a="http://schemas.openxmlformats.org/drawingml/2006/main">
          <a:off x="7296827" y="4046685"/>
          <a:ext cx="2149812" cy="18677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a:defRPr sz="1200"/>
            </a:lvl1pPr>
          </a:lstStyle>
          <a:p>
            <a:endParaRPr lang="en-US" sz="1100"/>
          </a:p>
        </p:txBody>
      </p:sp>
      <p:sp>
        <p:nvSpPr>
          <p:cNvPr id="3" name="Date Placeholder 2"/>
          <p:cNvSpPr>
            <a:spLocks noGrp="1"/>
          </p:cNvSpPr>
          <p:nvPr>
            <p:ph type="dt" sz="quarter" idx="1"/>
          </p:nvPr>
        </p:nvSpPr>
        <p:spPr>
          <a:xfrm>
            <a:off x="3970938" y="0"/>
            <a:ext cx="3037840" cy="464820"/>
          </a:xfrm>
          <a:prstGeom prst="rect">
            <a:avLst/>
          </a:prstGeom>
        </p:spPr>
        <p:txBody>
          <a:bodyPr vert="horz" lIns="93158" tIns="46580" rIns="93158" bIns="46580" rtlCol="0"/>
          <a:lstStyle>
            <a:lvl1pPr algn="r">
              <a:defRPr sz="1200"/>
            </a:lvl1pPr>
          </a:lstStyle>
          <a:p>
            <a:fld id="{B3F475B2-D52E-4AC7-B60E-153CA2BFD3BC}" type="datetimeFigureOut">
              <a:rPr lang="en-US" sz="1100"/>
              <a:t>6/7/2022</a:t>
            </a:fld>
            <a:endParaRPr lang="en-US" sz="1100"/>
          </a:p>
        </p:txBody>
      </p:sp>
      <p:sp>
        <p:nvSpPr>
          <p:cNvPr id="4" name="Footer Placeholder 3"/>
          <p:cNvSpPr>
            <a:spLocks noGrp="1"/>
          </p:cNvSpPr>
          <p:nvPr>
            <p:ph type="ftr" sz="quarter" idx="2"/>
          </p:nvPr>
        </p:nvSpPr>
        <p:spPr>
          <a:xfrm>
            <a:off x="0" y="8829967"/>
            <a:ext cx="3037840" cy="464820"/>
          </a:xfrm>
          <a:prstGeom prst="rect">
            <a:avLst/>
          </a:prstGeom>
        </p:spPr>
        <p:txBody>
          <a:bodyPr vert="horz" lIns="93158" tIns="46580" rIns="93158" bIns="46580" rtlCol="0" anchor="b"/>
          <a:lstStyle>
            <a:lvl1pPr algn="l">
              <a:defRPr sz="1200"/>
            </a:lvl1pPr>
          </a:lstStyle>
          <a:p>
            <a:endParaRPr lang="en-US" sz="110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58" tIns="46580" rIns="93158" bIns="46580" rtlCol="0" anchor="b"/>
          <a:lstStyle>
            <a:lvl1pPr algn="r">
              <a:defRPr sz="1200"/>
            </a:lvl1pPr>
          </a:lstStyle>
          <a:p>
            <a:fld id="{0CEE9667-D89E-418C-8F79-6AC322505B68}" type="slidenum">
              <a:rPr lang="en-US" sz="1100"/>
              <a:t>‹#›</a:t>
            </a:fld>
            <a:endParaRPr lang="en-US" sz="1100"/>
          </a:p>
        </p:txBody>
      </p:sp>
    </p:spTree>
    <p:extLst>
      <p:ext uri="{BB962C8B-B14F-4D97-AF65-F5344CB8AC3E}">
        <p14:creationId xmlns:p14="http://schemas.microsoft.com/office/powerpoint/2010/main" val="3398497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a:defRPr sz="11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a:defRPr sz="1100"/>
            </a:lvl1pPr>
          </a:lstStyle>
          <a:p>
            <a:fld id="{8E079E05-35F4-45EE-9427-DF71016E04AC}" type="datetimeFigureOut">
              <a:rPr lang="en-US" smtClean="0"/>
              <a:pPr/>
              <a:t>6/7/2022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58" tIns="46580" rIns="93158" bIns="4658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a:defRPr sz="11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a:defRPr sz="1100"/>
            </a:lvl1pPr>
          </a:lstStyle>
          <a:p>
            <a:fld id="{2E625995-3DE0-4606-AD64-207ADC7E91D8}" type="slidenum">
              <a:rPr lang="en-US" smtClean="0"/>
              <a:pPr/>
              <a:t>‹#›</a:t>
            </a:fld>
            <a:endParaRPr lang="en-US"/>
          </a:p>
        </p:txBody>
      </p:sp>
    </p:spTree>
    <p:extLst>
      <p:ext uri="{BB962C8B-B14F-4D97-AF65-F5344CB8AC3E}">
        <p14:creationId xmlns:p14="http://schemas.microsoft.com/office/powerpoint/2010/main" val="347968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Housekeeping: Welcome, we’ll get started at the top of the hour or a minute after. We’re excited to have over xxx people registered for this webinar. </a:t>
            </a:r>
          </a:p>
          <a:p>
            <a:endParaRPr lang="en-US" dirty="0"/>
          </a:p>
          <a:p>
            <a:r>
              <a:rPr lang="en-US" dirty="0"/>
              <a:t>Informal introduction. Let’s get started with housekeeping. You are muted so we can give our full attention to today’s presenters. I encourage you to talk during the presentation, just talk using the Chat function. Any comments you type in will be shared with all attendees and the presenters. </a:t>
            </a:r>
          </a:p>
          <a:p>
            <a:endParaRPr lang="en-US" dirty="0"/>
          </a:p>
          <a:p>
            <a:r>
              <a:rPr lang="en-US" dirty="0"/>
              <a:t>If you have questions for the presenters please use the Q&amp;A so that we have a list of questions for the presenters to answer at the end of our session.</a:t>
            </a:r>
          </a:p>
          <a:p>
            <a:endParaRPr lang="en-US" dirty="0"/>
          </a:p>
          <a:p>
            <a:r>
              <a:rPr lang="en-US" dirty="0"/>
              <a:t>Finally, as always this webinar will be recorded and we’ll send you the link, the slides and any additional resources in the coming days.   </a:t>
            </a:r>
          </a:p>
          <a:p>
            <a:endParaRPr lang="en-US" dirty="0"/>
          </a:p>
          <a:p>
            <a:pPr marL="197889" indent="-197889" defTabSz="521376">
              <a:spcAft>
                <a:spcPts val="616"/>
              </a:spcAft>
              <a:buFont typeface="Arial" panose="020B0604020202020204" pitchFamily="34" charset="0"/>
              <a:buChar char="•"/>
            </a:pPr>
            <a:r>
              <a:rPr lang="en-US" altLang="en-US" dirty="0"/>
              <a:t>All lines are muted throughout the webinar</a:t>
            </a:r>
          </a:p>
          <a:p>
            <a:pPr marL="197889" indent="-197889" defTabSz="521376">
              <a:spcAft>
                <a:spcPts val="616"/>
              </a:spcAft>
              <a:buFont typeface="Arial" panose="020B0604020202020204" pitchFamily="34" charset="0"/>
              <a:buChar char="•"/>
            </a:pPr>
            <a:endParaRPr lang="en-US" altLang="en-US" dirty="0"/>
          </a:p>
          <a:p>
            <a:pPr marL="197889" indent="-197889" defTabSz="521376">
              <a:spcAft>
                <a:spcPts val="616"/>
              </a:spcAft>
              <a:buFont typeface="Arial" panose="020B0604020202020204" pitchFamily="34" charset="0"/>
              <a:buChar char="•"/>
            </a:pPr>
            <a:r>
              <a:rPr lang="en-US" altLang="en-US" dirty="0"/>
              <a:t>Engage using the chat</a:t>
            </a:r>
          </a:p>
          <a:p>
            <a:pPr defTabSz="521376">
              <a:spcAft>
                <a:spcPts val="616"/>
              </a:spcAft>
            </a:pPr>
            <a:endParaRPr lang="en-US" altLang="en-US" dirty="0"/>
          </a:p>
          <a:p>
            <a:pPr marL="197889" indent="-197889" defTabSz="521376">
              <a:spcAft>
                <a:spcPts val="616"/>
              </a:spcAft>
              <a:buFont typeface="Arial" panose="020B0604020202020204" pitchFamily="34" charset="0"/>
              <a:buChar char="•"/>
            </a:pPr>
            <a:r>
              <a:rPr lang="en-US" altLang="en-US" dirty="0"/>
              <a:t>Use the Q/A </a:t>
            </a:r>
          </a:p>
          <a:p>
            <a:pPr defTabSz="521376">
              <a:spcAft>
                <a:spcPts val="616"/>
              </a:spcAft>
            </a:pPr>
            <a:endParaRPr lang="en-US" altLang="en-US" dirty="0"/>
          </a:p>
          <a:p>
            <a:pPr marL="197889" indent="-197889" defTabSz="521376">
              <a:spcAft>
                <a:spcPts val="616"/>
              </a:spcAft>
              <a:buFont typeface="Arial" panose="020B0604020202020204" pitchFamily="34" charset="0"/>
              <a:buChar char="•"/>
            </a:pPr>
            <a:r>
              <a:rPr lang="en-US" altLang="en-US" dirty="0"/>
              <a:t>This webinar will be recorded </a:t>
            </a:r>
          </a:p>
          <a:p>
            <a:pPr marL="197889" indent="-197889" defTabSz="521376">
              <a:spcAft>
                <a:spcPts val="616"/>
              </a:spcAft>
              <a:buFont typeface="Arial" panose="020B0604020202020204" pitchFamily="34" charset="0"/>
              <a:buChar char="•"/>
            </a:pPr>
            <a:endParaRPr lang="en-US" altLang="en-US" dirty="0"/>
          </a:p>
          <a:p>
            <a:pPr marL="197889" indent="-197889" defTabSz="521376">
              <a:spcAft>
                <a:spcPts val="616"/>
              </a:spcAft>
              <a:buFont typeface="Arial" panose="020B0604020202020204" pitchFamily="34" charset="0"/>
              <a:buChar char="•"/>
            </a:pPr>
            <a:r>
              <a:rPr lang="en-US" altLang="en-US" dirty="0"/>
              <a:t>We will send you the slides, recording, &amp; resources following the event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625995-3DE0-4606-AD64-207ADC7E91D8}" type="slidenum">
              <a:rPr lang="en-US" smtClean="0"/>
              <a:pPr/>
              <a:t>1</a:t>
            </a:fld>
            <a:endParaRPr lang="en-US"/>
          </a:p>
        </p:txBody>
      </p:sp>
    </p:spTree>
    <p:extLst>
      <p:ext uri="{BB962C8B-B14F-4D97-AF65-F5344CB8AC3E}">
        <p14:creationId xmlns:p14="http://schemas.microsoft.com/office/powerpoint/2010/main" val="4039172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8025"/>
            <a:ext cx="6299200" cy="3544888"/>
          </a:xfrm>
        </p:spPr>
      </p:sp>
      <p:sp>
        <p:nvSpPr>
          <p:cNvPr id="3" name="Notes Placeholder 2"/>
          <p:cNvSpPr>
            <a:spLocks noGrp="1"/>
          </p:cNvSpPr>
          <p:nvPr>
            <p:ph type="body" idx="1"/>
          </p:nvPr>
        </p:nvSpPr>
        <p:spPr/>
        <p:txBody>
          <a:bodyPr/>
          <a:lstStyle/>
          <a:p>
            <a:r>
              <a:rPr lang="en-US" dirty="0"/>
              <a:t>Evan’s Slide:</a:t>
            </a:r>
            <a:r>
              <a:rPr lang="en-US" baseline="0" dirty="0"/>
              <a:t> walk thru the model</a:t>
            </a:r>
            <a:endParaRPr lang="en-US" dirty="0"/>
          </a:p>
        </p:txBody>
      </p:sp>
    </p:spTree>
    <p:extLst>
      <p:ext uri="{BB962C8B-B14F-4D97-AF65-F5344CB8AC3E}">
        <p14:creationId xmlns:p14="http://schemas.microsoft.com/office/powerpoint/2010/main" val="2786446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Evan’s slide</a:t>
            </a:r>
            <a:r>
              <a:rPr lang="en-US" baseline="0" dirty="0"/>
              <a:t> 2: describe the role healthcare plays in a quarterback model concept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4876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Kenny’s Slide: Brief description</a:t>
            </a:r>
            <a:r>
              <a:rPr lang="en-US" baseline="0" dirty="0"/>
              <a:t> that BHPN supports this work thru shared learning and facilitating cross-sector partnerships.  RHU is very thankful for the opportunity to have them write a case study on this aspect of our work.  Transition here to introducing next speaker Veronica will walk you thru the case study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22561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Veronica</a:t>
            </a:r>
            <a:r>
              <a:rPr lang="en-US" baseline="0" dirty="0"/>
              <a:t> Slide 1: </a:t>
            </a:r>
            <a:r>
              <a:rPr lang="en-US" dirty="0"/>
              <a:t>Located</a:t>
            </a:r>
            <a:r>
              <a:rPr lang="en-US" baseline="0" dirty="0"/>
              <a:t> Southeast FW, TX. Site of the Masonic Home and School of Texas originally.  Fort Worth Mason Heights Foundation and its partners crafted a shared vision to transform the vacant site into an area of prosperity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63064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Veronica’s Slide 2: Before this advocacy effort, RHU had lacked a key component of the Purpose Built Communities Model, mixed-income housing</a:t>
            </a:r>
          </a:p>
          <a:p>
            <a:r>
              <a:rPr lang="en-US" sz="1200" b="0" i="0" kern="1200" dirty="0">
                <a:solidFill>
                  <a:schemeClr val="tx1"/>
                </a:solidFill>
                <a:effectLst/>
                <a:latin typeface="Arial" charset="0"/>
                <a:ea typeface="+mn-ea"/>
                <a:cs typeface="+mn-cs"/>
              </a:rPr>
              <a:t>Due to scoring process Qualified</a:t>
            </a:r>
            <a:r>
              <a:rPr lang="en-US" sz="1200" b="0" i="0" kern="1200" baseline="0" dirty="0">
                <a:solidFill>
                  <a:schemeClr val="tx1"/>
                </a:solidFill>
                <a:effectLst/>
                <a:latin typeface="Arial" charset="0"/>
                <a:ea typeface="+mn-ea"/>
                <a:cs typeface="+mn-cs"/>
              </a:rPr>
              <a:t> Allocation Plan awarded to developers for building in high opportunity areas defined by census tracts with no more than 20% poverty rate and above average performing schools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18522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Veronica’s slide 3: RHU partners</a:t>
            </a:r>
            <a:r>
              <a:rPr lang="en-US" baseline="0" dirty="0"/>
              <a:t> work with state representative Nicole Collier, Councilwoman Kelly Allen Gray in a two year long advocacy effort. establishes annual funding for Texas’ most populous regions with revitalization efforts that are supported by local municipalities.  The credit brings $16Million in funding to the housing development project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03427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Veronica’s Slide 4</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24421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Veronica’s Slide 5: 140 Mixed-Income</a:t>
            </a:r>
            <a:r>
              <a:rPr lang="en-US" baseline="0" dirty="0"/>
              <a:t> Apartment homes and 120 Affordable Senior Living Apartments. Next active phase building another 140 mixed-income apartments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6570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Veronica Slide 6: RHU was formed at the community quarterback to convene partners and execute the shared vision based on using the three pillars</a:t>
            </a:r>
            <a:r>
              <a:rPr lang="en-US" baseline="0" dirty="0"/>
              <a:t> model.  For Cook’s this was a familiar model to PCMH: holistic approach to caring for a patient and Triple Aim: better care for individuals, better health for populations and lower per capita costs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51682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Veronica Slide 7: Data</a:t>
            </a:r>
            <a:r>
              <a:rPr lang="en-US" baseline="0" dirty="0"/>
              <a:t> defines Cook’s problem</a:t>
            </a:r>
            <a:r>
              <a:rPr lang="en-US" dirty="0"/>
              <a:t>:</a:t>
            </a:r>
            <a:r>
              <a:rPr lang="en-US" baseline="0" dirty="0"/>
              <a:t> Using ED Utilization by zip code data, Immunization rates, Health plan Utilization and PCP panel size data</a:t>
            </a:r>
          </a:p>
          <a:p>
            <a:r>
              <a:rPr lang="en-US" baseline="0" dirty="0"/>
              <a:t>Synergy in goals leverages financial opportunities: 1115 Medicaid Waiver project with county hospital district</a:t>
            </a:r>
          </a:p>
          <a:p>
            <a:r>
              <a:rPr lang="en-US" baseline="0" dirty="0"/>
              <a:t>Today this clinic location serves 8400 unique patients and conducts over 16K visits annually plus 5000 annual dental visits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07877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dirty="0"/>
              <a:t>Welcome to the 4th webinar in our 2022 Creating Health Virtual Learning Series. Today we are pleased to bring you an example of community development in practice, showcasing a collaboration to </a:t>
            </a:r>
            <a:r>
              <a:rPr lang="en-US" b="0" dirty="0" err="1"/>
              <a:t>develope</a:t>
            </a:r>
            <a:r>
              <a:rPr lang="en-US" b="0" dirty="0"/>
              <a:t> the </a:t>
            </a:r>
            <a:r>
              <a:rPr lang="en-US" b="0" dirty="0" err="1"/>
              <a:t>Renessaince</a:t>
            </a:r>
            <a:r>
              <a:rPr lang="en-US" b="0" dirty="0"/>
              <a:t> Heights neighborhood in Fort Worth Texas. </a:t>
            </a:r>
            <a:endParaRPr lang="en-US" altLang="en-US" b="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31591">
              <a:defRPr/>
            </a:pPr>
            <a:fld id="{2E625995-3DE0-4606-AD64-207ADC7E91D8}" type="slidenum">
              <a:rPr lang="en-US">
                <a:solidFill>
                  <a:prstClr val="black"/>
                </a:solidFill>
                <a:latin typeface="Arial" panose="020B0604020202020204"/>
              </a:rPr>
              <a:pPr defTabSz="931591">
                <a:defRPr/>
              </a:pPr>
              <a:t>2</a:t>
            </a:fld>
            <a:endParaRPr lang="en-US">
              <a:solidFill>
                <a:prstClr val="black"/>
              </a:solidFill>
              <a:latin typeface="Arial" panose="020B0604020202020204"/>
            </a:endParaRPr>
          </a:p>
        </p:txBody>
      </p:sp>
    </p:spTree>
    <p:extLst>
      <p:ext uri="{BB962C8B-B14F-4D97-AF65-F5344CB8AC3E}">
        <p14:creationId xmlns:p14="http://schemas.microsoft.com/office/powerpoint/2010/main" val="326007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Veronica’s Slide 8: Alignment</a:t>
            </a:r>
            <a:r>
              <a:rPr lang="en-US" baseline="0" dirty="0"/>
              <a:t> helps partners willingness to alter changing timelines for mutual success.  </a:t>
            </a:r>
          </a:p>
          <a:p>
            <a:r>
              <a:rPr lang="en-US" baseline="0" dirty="0"/>
              <a:t>Connecting the dots among cross-sectors for both root cause and outcome potential. </a:t>
            </a:r>
          </a:p>
          <a:p>
            <a:r>
              <a:rPr lang="en-US" baseline="0" dirty="0"/>
              <a:t>Opportunities exist that compliment community needs in a very tangible way: Kill two birds with one stone</a:t>
            </a:r>
          </a:p>
          <a:p>
            <a:r>
              <a:rPr lang="en-US" baseline="0" dirty="0"/>
              <a:t>Data Informed direction, measure outcomes and coarse correct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21288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Veronica’s Slide 9: Based on the literature we know that external factors like a person’s environment is correlated to health potential. </a:t>
            </a:r>
            <a:r>
              <a:rPr lang="en-US" dirty="0"/>
              <a:t>Healthcare has a role to play in SDOH:</a:t>
            </a:r>
            <a:r>
              <a:rPr lang="en-US" baseline="0" dirty="0"/>
              <a:t> it can be thru advocacy, aligning resources and being intentional with our system strategies.  This project addressed: Food Desert Issue by Bringing Walmart, Education with a charter school and improved public school options, Economy: new jobs thru retailers and restaurants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671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Veronica’s Last Slide 10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30550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Kenny’s Slide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67524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Kenny Opens it up to questions from audience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819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692150"/>
            <a:ext cx="6159500" cy="34655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787">
              <a:defRPr/>
            </a:pPr>
            <a:fld id="{2E625995-3DE0-4606-AD64-207ADC7E91D8}" type="slidenum">
              <a:rPr lang="en-US">
                <a:solidFill>
                  <a:prstClr val="black"/>
                </a:solidFill>
                <a:latin typeface="Arial" panose="020B0604020202020204"/>
              </a:rPr>
              <a:pPr defTabSz="919787">
                <a:defRPr/>
              </a:pPr>
              <a:t>29</a:t>
            </a:fld>
            <a:endParaRPr lang="en-US">
              <a:solidFill>
                <a:prstClr val="black"/>
              </a:solidFill>
              <a:latin typeface="Arial" panose="020B0604020202020204"/>
            </a:endParaRPr>
          </a:p>
        </p:txBody>
      </p:sp>
    </p:spTree>
    <p:extLst>
      <p:ext uri="{BB962C8B-B14F-4D97-AF65-F5344CB8AC3E}">
        <p14:creationId xmlns:p14="http://schemas.microsoft.com/office/powerpoint/2010/main" val="563922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Before we begin, I want to remind you that the children’s hospital association is more than 220 members strong. Together </a:t>
            </a:r>
            <a:r>
              <a:rPr lang="en-US" b="0" i="0" dirty="0">
                <a:solidFill>
                  <a:srgbClr val="333333"/>
                </a:solidFill>
                <a:effectLst/>
                <a:latin typeface="AvenirNext"/>
                <a:cs typeface="Calibri"/>
              </a:rPr>
              <a:t>w</a:t>
            </a:r>
            <a:r>
              <a:rPr lang="en-US" b="0" i="0" dirty="0">
                <a:solidFill>
                  <a:srgbClr val="333333"/>
                </a:solidFill>
                <a:effectLst/>
                <a:latin typeface="AvenirNext"/>
              </a:rPr>
              <a:t>e are children’s hospitals and </a:t>
            </a:r>
            <a:r>
              <a:rPr lang="en-US" b="0" i="0" dirty="0">
                <a:solidFill>
                  <a:srgbClr val="333333"/>
                </a:solidFill>
                <a:effectLst/>
                <a:latin typeface="inherit"/>
              </a:rPr>
              <a:t>go beyond hospital walls by working with communities to support all aspects of children’s health. </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2E625995-3DE0-4606-AD64-207ADC7E91D8}" type="slidenum">
              <a:rPr lang="en-US" smtClean="0"/>
              <a:pPr/>
              <a:t>3</a:t>
            </a:fld>
            <a:endParaRPr lang="en-US"/>
          </a:p>
        </p:txBody>
      </p:sp>
    </p:spTree>
    <p:extLst>
      <p:ext uri="{BB962C8B-B14F-4D97-AF65-F5344CB8AC3E}">
        <p14:creationId xmlns:p14="http://schemas.microsoft.com/office/powerpoint/2010/main" val="353807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rPr>
              <a:t> </a:t>
            </a:r>
            <a:endParaRPr lang="en-US" dirty="0">
              <a:cs typeface="Arial"/>
            </a:endParaRPr>
          </a:p>
        </p:txBody>
      </p:sp>
      <p:sp>
        <p:nvSpPr>
          <p:cNvPr id="4" name="Slide Number Placeholder 3"/>
          <p:cNvSpPr>
            <a:spLocks noGrp="1"/>
          </p:cNvSpPr>
          <p:nvPr>
            <p:ph type="sldNum" sz="quarter" idx="5"/>
          </p:nvPr>
        </p:nvSpPr>
        <p:spPr/>
        <p:txBody>
          <a:bodyPr/>
          <a:lstStyle/>
          <a:p>
            <a:fld id="{2E625995-3DE0-4606-AD64-207ADC7E91D8}" type="slidenum">
              <a:rPr lang="en-US" smtClean="0"/>
              <a:pPr/>
              <a:t>4</a:t>
            </a:fld>
            <a:endParaRPr lang="en-US"/>
          </a:p>
        </p:txBody>
      </p:sp>
    </p:spTree>
    <p:extLst>
      <p:ext uri="{BB962C8B-B14F-4D97-AF65-F5344CB8AC3E}">
        <p14:creationId xmlns:p14="http://schemas.microsoft.com/office/powerpoint/2010/main" val="3207080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registration is at 353</a:t>
            </a:r>
          </a:p>
        </p:txBody>
      </p:sp>
      <p:sp>
        <p:nvSpPr>
          <p:cNvPr id="4" name="Slide Number Placeholder 3"/>
          <p:cNvSpPr>
            <a:spLocks noGrp="1"/>
          </p:cNvSpPr>
          <p:nvPr>
            <p:ph type="sldNum" sz="quarter" idx="5"/>
          </p:nvPr>
        </p:nvSpPr>
        <p:spPr/>
        <p:txBody>
          <a:bodyPr/>
          <a:lstStyle/>
          <a:p>
            <a:fld id="{2E625995-3DE0-4606-AD64-207ADC7E91D8}" type="slidenum">
              <a:rPr lang="en-US" smtClean="0"/>
              <a:pPr/>
              <a:t>5</a:t>
            </a:fld>
            <a:endParaRPr lang="en-US" dirty="0"/>
          </a:p>
        </p:txBody>
      </p:sp>
    </p:spTree>
    <p:extLst>
      <p:ext uri="{BB962C8B-B14F-4D97-AF65-F5344CB8AC3E}">
        <p14:creationId xmlns:p14="http://schemas.microsoft.com/office/powerpoint/2010/main" val="198421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25995-3DE0-4606-AD64-207ADC7E91D8}" type="slidenum">
              <a:rPr lang="en-US" smtClean="0"/>
              <a:pPr/>
              <a:t>6</a:t>
            </a:fld>
            <a:endParaRPr lang="en-US"/>
          </a:p>
        </p:txBody>
      </p:sp>
    </p:spTree>
    <p:extLst>
      <p:ext uri="{BB962C8B-B14F-4D97-AF65-F5344CB8AC3E}">
        <p14:creationId xmlns:p14="http://schemas.microsoft.com/office/powerpoint/2010/main" val="158989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25995-3DE0-4606-AD64-207ADC7E91D8}" type="slidenum">
              <a:rPr lang="en-US" smtClean="0"/>
              <a:pPr/>
              <a:t>8</a:t>
            </a:fld>
            <a:endParaRPr lang="en-US"/>
          </a:p>
        </p:txBody>
      </p:sp>
    </p:spTree>
    <p:extLst>
      <p:ext uri="{BB962C8B-B14F-4D97-AF65-F5344CB8AC3E}">
        <p14:creationId xmlns:p14="http://schemas.microsoft.com/office/powerpoint/2010/main" val="2709369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Kenny Slide: Kenny describes his role and history with PB</a:t>
            </a:r>
            <a:r>
              <a:rPr lang="en-US" baseline="0" dirty="0"/>
              <a:t> and RHU.  Brief Intro of title and role with RHU of the other speakers for today’s presentation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22160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Kenny’s Slide: brief discussion of why healthcare has</a:t>
            </a:r>
            <a:r>
              <a:rPr lang="en-US" baseline="0" dirty="0"/>
              <a:t> a role to play in social justice.  Transition to introducing Evan will speak on what the purpose built model is and how it is an ideal vehicle for collaboration with healthcare partners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419D9-F432-4179-9A13-300633686C9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1936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D88FFB-B064-7D4C-928F-5F19D2B655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49364" y="2588552"/>
            <a:ext cx="4660563" cy="1482906"/>
          </a:xfrm>
          <a:prstGeom prst="rect">
            <a:avLst/>
          </a:prstGeom>
        </p:spPr>
      </p:pic>
    </p:spTree>
    <p:extLst>
      <p:ext uri="{BB962C8B-B14F-4D97-AF65-F5344CB8AC3E}">
        <p14:creationId xmlns:p14="http://schemas.microsoft.com/office/powerpoint/2010/main" val="86424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2"/>
          <p:cNvSpPr>
            <a:spLocks noGrp="1" noChangeArrowheads="1"/>
          </p:cNvSpPr>
          <p:nvPr userDrawn="1">
            <p:ph type="ctrTitle"/>
          </p:nvPr>
        </p:nvSpPr>
        <p:spPr>
          <a:xfrm>
            <a:off x="914400" y="2160827"/>
            <a:ext cx="10363200" cy="492443"/>
          </a:xfrm>
        </p:spPr>
        <p:txBody>
          <a:bodyPr wrap="square" lIns="0" anchor="b" anchorCtr="0">
            <a:spAutoFit/>
          </a:bodyPr>
          <a:lstStyle>
            <a:lvl1pPr algn="ctr">
              <a:defRPr sz="3200" b="1"/>
            </a:lvl1pPr>
          </a:lstStyle>
          <a:p>
            <a:r>
              <a:rPr lang="en-US"/>
              <a:t>Click to edit Master title style</a:t>
            </a:r>
          </a:p>
        </p:txBody>
      </p:sp>
      <p:sp>
        <p:nvSpPr>
          <p:cNvPr id="7" name="Text Placeholder 2"/>
          <p:cNvSpPr>
            <a:spLocks noGrp="1"/>
          </p:cNvSpPr>
          <p:nvPr userDrawn="1">
            <p:ph type="body" sz="quarter" idx="10" hasCustomPrompt="1"/>
          </p:nvPr>
        </p:nvSpPr>
        <p:spPr>
          <a:xfrm>
            <a:off x="711199" y="4988984"/>
            <a:ext cx="7802880" cy="365760"/>
          </a:xfrm>
        </p:spPr>
        <p:txBody>
          <a:bodyPr lIns="0" tIns="0" rIns="0" bIns="0" anchor="b" anchorCtr="0"/>
          <a:lstStyle>
            <a:lvl1pPr marL="0" indent="0" algn="l">
              <a:buNone/>
              <a:defRPr sz="1600">
                <a:latin typeface="Arial" panose="020B0604020202020204" pitchFamily="34" charset="0"/>
                <a:cs typeface="Arial" panose="020B0604020202020204" pitchFamily="34" charset="0"/>
              </a:defRPr>
            </a:lvl1pPr>
          </a:lstStyle>
          <a:p>
            <a:pPr lvl="0"/>
            <a:r>
              <a:rPr lang="en-US"/>
              <a:t>Click to edit Meeting Location</a:t>
            </a:r>
          </a:p>
        </p:txBody>
      </p:sp>
      <p:sp>
        <p:nvSpPr>
          <p:cNvPr id="8" name="Text Placeholder 6"/>
          <p:cNvSpPr>
            <a:spLocks noGrp="1"/>
          </p:cNvSpPr>
          <p:nvPr userDrawn="1">
            <p:ph type="body" sz="quarter" idx="11" hasCustomPrompt="1"/>
          </p:nvPr>
        </p:nvSpPr>
        <p:spPr>
          <a:xfrm>
            <a:off x="711199" y="5400040"/>
            <a:ext cx="7802880" cy="365760"/>
          </a:xfrm>
        </p:spPr>
        <p:txBody>
          <a:bodyPr lIns="0" tIns="0" rIns="0" bIns="0" anchor="t" anchorCtr="0"/>
          <a:lstStyle>
            <a:lvl1pPr marL="0" indent="0" algn="l">
              <a:buNone/>
              <a:defRPr sz="1600">
                <a:latin typeface="Arial" panose="020B0604020202020204" pitchFamily="34" charset="0"/>
                <a:cs typeface="Arial" panose="020B0604020202020204" pitchFamily="34" charset="0"/>
              </a:defRPr>
            </a:lvl1pPr>
          </a:lstStyle>
          <a:p>
            <a:pPr lvl="0"/>
            <a:r>
              <a:rPr lang="en-US"/>
              <a:t>Click to edit Month xx, 20xx</a:t>
            </a:r>
          </a:p>
        </p:txBody>
      </p:sp>
      <p:sp>
        <p:nvSpPr>
          <p:cNvPr id="10" name="Text Placeholder 9"/>
          <p:cNvSpPr>
            <a:spLocks noGrp="1"/>
          </p:cNvSpPr>
          <p:nvPr userDrawn="1">
            <p:ph type="body" sz="quarter" idx="12"/>
          </p:nvPr>
        </p:nvSpPr>
        <p:spPr>
          <a:xfrm>
            <a:off x="914400" y="2754869"/>
            <a:ext cx="10363200" cy="430887"/>
          </a:xfrm>
        </p:spPr>
        <p:txBody>
          <a:bodyPr lIns="0" tIns="0" rIns="0" bIns="0">
            <a:spAutoFit/>
          </a:bodyPr>
          <a:lstStyle>
            <a:lvl1pPr marL="0" indent="0" algn="ctr">
              <a:buNone/>
              <a:defRPr sz="2800"/>
            </a:lvl1pPr>
            <a:lvl2pPr marL="344488" indent="0">
              <a:buNone/>
              <a:defRPr/>
            </a:lvl2pPr>
            <a:lvl3pPr marL="796925"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058922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720" y="274638"/>
            <a:ext cx="11338560" cy="563563"/>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426720" y="1397000"/>
            <a:ext cx="11338560" cy="4876800"/>
          </a:xfrm>
        </p:spPr>
        <p:txBody>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5" name="Slide Number Placeholder 5"/>
          <p:cNvSpPr>
            <a:spLocks noGrp="1"/>
          </p:cNvSpPr>
          <p:nvPr>
            <p:ph type="sldNum" sz="quarter" idx="4"/>
          </p:nvPr>
        </p:nvSpPr>
        <p:spPr>
          <a:xfrm>
            <a:off x="10911840" y="6350153"/>
            <a:ext cx="853440" cy="228449"/>
          </a:xfrm>
          <a:prstGeom prst="rect">
            <a:avLst/>
          </a:prstGeom>
        </p:spPr>
        <p:txBody>
          <a:bodyPr vert="horz" wrap="none" lIns="0" tIns="0" rIns="0" bIns="0" rtlCol="0" anchor="b" anchorCtr="0"/>
          <a:lstStyle>
            <a:lvl1pPr algn="r">
              <a:defRPr sz="1000">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914400" y="685801"/>
            <a:ext cx="10363200" cy="2127251"/>
          </a:xfrm>
        </p:spPr>
        <p:txBody>
          <a:bodyPr/>
          <a:lstStyle>
            <a:lvl1pPr>
              <a:defRPr sz="5800"/>
            </a:lvl1pPr>
          </a:lstStyle>
          <a:p>
            <a:r>
              <a:rPr lang="en-US"/>
              <a:t>Click to edit Master title style</a:t>
            </a:r>
          </a:p>
        </p:txBody>
      </p:sp>
      <p:sp>
        <p:nvSpPr>
          <p:cNvPr id="19459" name="Rectangle 3"/>
          <p:cNvSpPr>
            <a:spLocks noGrp="1" noChangeArrowheads="1"/>
          </p:cNvSpPr>
          <p:nvPr>
            <p:ph type="subTitle" idx="1"/>
          </p:nvPr>
        </p:nvSpPr>
        <p:spPr>
          <a:xfrm>
            <a:off x="2844800" y="3352800"/>
            <a:ext cx="8534400" cy="2057400"/>
          </a:xfrm>
        </p:spPr>
        <p:txBody>
          <a:bodyPr/>
          <a:lstStyle>
            <a:lvl1pPr marL="0" indent="0" algn="r">
              <a:buFont typeface="Wingdings" pitchFamily="2" charset="2"/>
              <a:buNone/>
              <a:defRPr sz="3400">
                <a:solidFill>
                  <a:srgbClr val="56595C"/>
                </a:solidFill>
              </a:defRPr>
            </a:lvl1pPr>
          </a:lstStyle>
          <a:p>
            <a:r>
              <a:rPr lang="en-US"/>
              <a:t>Click to edit Master subtitle style</a:t>
            </a:r>
          </a:p>
        </p:txBody>
      </p:sp>
      <p:grpSp>
        <p:nvGrpSpPr>
          <p:cNvPr id="7" name="Group 11"/>
          <p:cNvGrpSpPr>
            <a:grpSpLocks/>
          </p:cNvGrpSpPr>
          <p:nvPr userDrawn="1"/>
        </p:nvGrpSpPr>
        <p:grpSpPr bwMode="auto">
          <a:xfrm>
            <a:off x="0" y="-1588"/>
            <a:ext cx="366184" cy="6858001"/>
            <a:chOff x="0" y="0"/>
            <a:chExt cx="192" cy="4320"/>
          </a:xfrm>
        </p:grpSpPr>
        <p:sp>
          <p:nvSpPr>
            <p:cNvPr id="8" name="Rectangle 7"/>
            <p:cNvSpPr>
              <a:spLocks noChangeArrowheads="1"/>
            </p:cNvSpPr>
            <p:nvPr/>
          </p:nvSpPr>
          <p:spPr bwMode="auto">
            <a:xfrm>
              <a:off x="0" y="0"/>
              <a:ext cx="192" cy="912"/>
            </a:xfrm>
            <a:prstGeom prst="rect">
              <a:avLst/>
            </a:prstGeom>
            <a:solidFill>
              <a:srgbClr val="005480"/>
            </a:solidFill>
            <a:ln w="9525">
              <a:no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9" name="Rectangle 9"/>
            <p:cNvSpPr>
              <a:spLocks noChangeArrowheads="1"/>
            </p:cNvSpPr>
            <p:nvPr/>
          </p:nvSpPr>
          <p:spPr bwMode="auto">
            <a:xfrm>
              <a:off x="0" y="912"/>
              <a:ext cx="192" cy="3408"/>
            </a:xfrm>
            <a:prstGeom prst="rect">
              <a:avLst/>
            </a:prstGeom>
            <a:solidFill>
              <a:srgbClr val="008265"/>
            </a:solidFill>
            <a:ln w="9525">
              <a:noFill/>
              <a:miter lim="800000"/>
              <a:headEnd/>
              <a:tailEnd/>
            </a:ln>
            <a:effectLst/>
          </p:spPr>
          <p:txBody>
            <a:bodyPr wrap="none" anchor="ctr"/>
            <a:lstStyle/>
            <a:p>
              <a:pPr algn="ctr" eaLnBrk="1" hangingPunct="1">
                <a:defRPr/>
              </a:pPr>
              <a:endParaRPr lang="en-US" sz="2400">
                <a:latin typeface="Times New Roman" pitchFamily="18" charset="0"/>
              </a:endParaRPr>
            </a:p>
          </p:txBody>
        </p:sp>
      </p:grpSp>
      <p:pic>
        <p:nvPicPr>
          <p:cNvPr id="10" name="Picture 9"/>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503834" y="6172200"/>
            <a:ext cx="2281767" cy="5257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515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7288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200401"/>
            <a:ext cx="10363200" cy="1362075"/>
          </a:xfrm>
        </p:spPr>
        <p:txBody>
          <a:bodyPr anchor="t"/>
          <a:lstStyle>
            <a:lvl1pPr algn="l">
              <a:defRPr sz="4000" b="1" cap="all">
                <a:solidFill>
                  <a:schemeClr val="accent4">
                    <a:lumMod val="75000"/>
                  </a:schemeClr>
                </a:solidFill>
              </a:defRPr>
            </a:lvl1pPr>
          </a:lstStyle>
          <a:p>
            <a:r>
              <a:rPr lang="en-US"/>
              <a:t>Click to edit Master title style</a:t>
            </a:r>
          </a:p>
        </p:txBody>
      </p:sp>
      <p:sp>
        <p:nvSpPr>
          <p:cNvPr id="3" name="Text Placeholder 2"/>
          <p:cNvSpPr>
            <a:spLocks noGrp="1"/>
          </p:cNvSpPr>
          <p:nvPr>
            <p:ph type="body" idx="1"/>
          </p:nvPr>
        </p:nvSpPr>
        <p:spPr>
          <a:xfrm>
            <a:off x="914400" y="1700213"/>
            <a:ext cx="10363200" cy="1500187"/>
          </a:xfrm>
        </p:spPr>
        <p:txBody>
          <a:bodyPr anchor="b"/>
          <a:lstStyle>
            <a:lvl1pPr marL="0" indent="0">
              <a:buNone/>
              <a:defRPr sz="2000">
                <a:solidFill>
                  <a:schemeClr val="accent4">
                    <a:lumMod val="7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1932347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267200"/>
          </a:xfrm>
        </p:spPr>
        <p:txBody>
          <a:bodyPr/>
          <a:lstStyle>
            <a:lvl1pPr>
              <a:defRPr sz="2800">
                <a:solidFill>
                  <a:schemeClr val="accent4">
                    <a:lumMod val="75000"/>
                  </a:schemeClr>
                </a:solidFill>
              </a:defRPr>
            </a:lvl1pPr>
            <a:lvl2pPr>
              <a:defRPr sz="2400">
                <a:solidFill>
                  <a:schemeClr val="accent4">
                    <a:lumMod val="75000"/>
                  </a:schemeClr>
                </a:solidFill>
              </a:defRPr>
            </a:lvl2pPr>
            <a:lvl3pPr>
              <a:defRPr sz="2000">
                <a:solidFill>
                  <a:schemeClr val="accent4">
                    <a:lumMod val="75000"/>
                  </a:schemeClr>
                </a:solidFill>
              </a:defRPr>
            </a:lvl3pPr>
            <a:lvl4pPr>
              <a:defRPr sz="1800">
                <a:solidFill>
                  <a:schemeClr val="accent4">
                    <a:lumMod val="75000"/>
                  </a:schemeClr>
                </a:solidFill>
              </a:defRPr>
            </a:lvl4pPr>
            <a:lvl5pPr>
              <a:defRPr sz="1800">
                <a:solidFill>
                  <a:schemeClr val="accent4">
                    <a:lumMod val="7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267200"/>
          </a:xfrm>
        </p:spPr>
        <p:txBody>
          <a:bodyPr/>
          <a:lstStyle>
            <a:lvl1pPr>
              <a:defRPr sz="2800">
                <a:solidFill>
                  <a:schemeClr val="accent4">
                    <a:lumMod val="75000"/>
                  </a:schemeClr>
                </a:solidFill>
              </a:defRPr>
            </a:lvl1pPr>
            <a:lvl2pPr>
              <a:defRPr sz="2400">
                <a:solidFill>
                  <a:schemeClr val="accent4">
                    <a:lumMod val="75000"/>
                  </a:schemeClr>
                </a:solidFill>
              </a:defRPr>
            </a:lvl2pPr>
            <a:lvl3pPr>
              <a:defRPr sz="2000">
                <a:solidFill>
                  <a:schemeClr val="accent4">
                    <a:lumMod val="75000"/>
                  </a:schemeClr>
                </a:solidFill>
              </a:defRPr>
            </a:lvl3pPr>
            <a:lvl4pPr>
              <a:defRPr sz="1800">
                <a:solidFill>
                  <a:schemeClr val="accent4">
                    <a:lumMod val="75000"/>
                  </a:schemeClr>
                </a:solidFill>
              </a:defRPr>
            </a:lvl4pPr>
            <a:lvl5pPr>
              <a:defRPr sz="1800">
                <a:solidFill>
                  <a:schemeClr val="accent4">
                    <a:lumMod val="7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31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1"/>
            <a:ext cx="10972800" cy="1020761"/>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6"/>
            <a:ext cx="5386917" cy="3692525"/>
          </a:xfrm>
        </p:spPr>
        <p:txBody>
          <a:bodyPr/>
          <a:lstStyle>
            <a:lvl1pPr>
              <a:defRPr sz="2400">
                <a:solidFill>
                  <a:schemeClr val="accent4">
                    <a:lumMod val="75000"/>
                  </a:schemeClr>
                </a:solidFill>
              </a:defRPr>
            </a:lvl1pPr>
            <a:lvl2pPr>
              <a:defRPr sz="2000">
                <a:solidFill>
                  <a:schemeClr val="accent4">
                    <a:lumMod val="75000"/>
                  </a:schemeClr>
                </a:solidFill>
              </a:defRPr>
            </a:lvl2pPr>
            <a:lvl3pPr>
              <a:defRPr sz="1800">
                <a:solidFill>
                  <a:schemeClr val="accent4">
                    <a:lumMod val="75000"/>
                  </a:schemeClr>
                </a:solidFill>
              </a:defRPr>
            </a:lvl3pPr>
            <a:lvl4pPr>
              <a:defRPr sz="1600">
                <a:solidFill>
                  <a:schemeClr val="accent4">
                    <a:lumMod val="75000"/>
                  </a:schemeClr>
                </a:solidFill>
              </a:defRPr>
            </a:lvl4pPr>
            <a:lvl5pPr>
              <a:defRPr sz="1600">
                <a:solidFill>
                  <a:schemeClr val="accent4">
                    <a:lumMod val="75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70" y="2174876"/>
            <a:ext cx="5389033" cy="3692525"/>
          </a:xfrm>
        </p:spPr>
        <p:txBody>
          <a:bodyPr/>
          <a:lstStyle>
            <a:lvl1pPr>
              <a:defRPr sz="2400">
                <a:solidFill>
                  <a:schemeClr val="accent4">
                    <a:lumMod val="75000"/>
                  </a:schemeClr>
                </a:solidFill>
              </a:defRPr>
            </a:lvl1pPr>
            <a:lvl2pPr>
              <a:defRPr sz="2000">
                <a:solidFill>
                  <a:schemeClr val="accent4">
                    <a:lumMod val="75000"/>
                  </a:schemeClr>
                </a:solidFill>
              </a:defRPr>
            </a:lvl2pPr>
            <a:lvl3pPr>
              <a:defRPr sz="1800">
                <a:solidFill>
                  <a:schemeClr val="accent4">
                    <a:lumMod val="75000"/>
                  </a:schemeClr>
                </a:solidFill>
              </a:defRPr>
            </a:lvl3pPr>
            <a:lvl4pPr>
              <a:defRPr sz="1600">
                <a:solidFill>
                  <a:schemeClr val="accent4">
                    <a:lumMod val="75000"/>
                  </a:schemeClr>
                </a:solidFill>
              </a:defRPr>
            </a:lvl4pPr>
            <a:lvl5pPr>
              <a:defRPr sz="1600">
                <a:solidFill>
                  <a:schemeClr val="accent4">
                    <a:lumMod val="75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931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17600" y="277816"/>
            <a:ext cx="10464800" cy="1017587"/>
          </a:xfrm>
        </p:spPr>
        <p:txBody>
          <a:bodyPr/>
          <a:lstStyle/>
          <a:p>
            <a:r>
              <a:rPr lang="en-US"/>
              <a:t>Click to edit Master title style</a:t>
            </a:r>
            <a:endParaRPr lang="en-US" dirty="0"/>
          </a:p>
        </p:txBody>
      </p:sp>
    </p:spTree>
    <p:extLst>
      <p:ext uri="{BB962C8B-B14F-4D97-AF65-F5344CB8AC3E}">
        <p14:creationId xmlns:p14="http://schemas.microsoft.com/office/powerpoint/2010/main" val="3453627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69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022351"/>
          </a:xfrm>
        </p:spPr>
        <p:txBody>
          <a:bodyP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3"/>
            <a:ext cx="6815667" cy="5492749"/>
          </a:xfrm>
        </p:spPr>
        <p:txBody>
          <a:bodyPr/>
          <a:lstStyle>
            <a:lvl1pPr>
              <a:defRPr sz="3200">
                <a:solidFill>
                  <a:schemeClr val="accent4">
                    <a:lumMod val="75000"/>
                  </a:schemeClr>
                </a:solidFill>
              </a:defRPr>
            </a:lvl1pPr>
            <a:lvl2pPr>
              <a:defRPr sz="2800">
                <a:solidFill>
                  <a:schemeClr val="accent4">
                    <a:lumMod val="75000"/>
                  </a:schemeClr>
                </a:solidFill>
              </a:defRPr>
            </a:lvl2pPr>
            <a:lvl3pPr>
              <a:defRPr sz="24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4"/>
            <a:ext cx="4011084" cy="4330699"/>
          </a:xfrm>
        </p:spPr>
        <p:txBody>
          <a:bodyPr/>
          <a:lstStyle>
            <a:lvl1pPr marL="0" indent="0">
              <a:buNone/>
              <a:defRPr sz="1400">
                <a:solidFill>
                  <a:schemeClr val="accent4">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713610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14" y="1"/>
            <a:ext cx="12181172" cy="6857999"/>
          </a:xfrm>
          <a:prstGeom prst="rect">
            <a:avLst/>
          </a:prstGeom>
        </p:spPr>
      </p:pic>
    </p:spTree>
    <p:extLst>
      <p:ext uri="{BB962C8B-B14F-4D97-AF65-F5344CB8AC3E}">
        <p14:creationId xmlns:p14="http://schemas.microsoft.com/office/powerpoint/2010/main" val="1743457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6800" y="193432"/>
            <a:ext cx="7315200" cy="566739"/>
          </a:xfrm>
        </p:spPr>
        <p:txBody>
          <a:bodyPr/>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36800" y="1498600"/>
            <a:ext cx="7315200" cy="431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36800" y="787400"/>
            <a:ext cx="7315200" cy="584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5391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userDrawn="1">
            <p:ph type="title"/>
          </p:nvPr>
        </p:nvSpPr>
        <p:spPr>
          <a:xfrm>
            <a:off x="609600" y="2490114"/>
            <a:ext cx="10972800" cy="430887"/>
          </a:xfrm>
        </p:spPr>
        <p:txBody>
          <a:bodyPr wrap="square" lIns="0" anchor="b" anchorCtr="0">
            <a:spAutoFit/>
          </a:bodyPr>
          <a:lstStyle>
            <a:lvl1pPr algn="ctr">
              <a:defRPr b="1"/>
            </a:lvl1pPr>
          </a:lstStyle>
          <a:p>
            <a:r>
              <a:rPr lang="en-US"/>
              <a:t>Click to edit Master title style</a:t>
            </a:r>
            <a:endParaRPr lang="en-US" dirty="0"/>
          </a:p>
        </p:txBody>
      </p:sp>
      <p:sp>
        <p:nvSpPr>
          <p:cNvPr id="10" name="Text Placeholder 9"/>
          <p:cNvSpPr>
            <a:spLocks noGrp="1"/>
          </p:cNvSpPr>
          <p:nvPr userDrawn="1">
            <p:ph type="body" sz="quarter" idx="10"/>
          </p:nvPr>
        </p:nvSpPr>
        <p:spPr>
          <a:xfrm>
            <a:off x="660400" y="3022600"/>
            <a:ext cx="10871200" cy="492443"/>
          </a:xfrm>
        </p:spPr>
        <p:txBody>
          <a:bodyPr wrap="square" lIns="0" tIns="0" rIns="0" bIns="0">
            <a:spAutoFit/>
          </a:bodyPr>
          <a:lstStyle>
            <a:lvl1pPr marL="0" indent="0" algn="ctr">
              <a:buNone/>
              <a:defRPr sz="3200"/>
            </a:lvl1pPr>
            <a:lvl2pPr marL="459306" indent="0" algn="ctr">
              <a:buNone/>
              <a:defRPr/>
            </a:lvl2pPr>
            <a:lvl3pPr marL="1062540" indent="0" algn="ctr">
              <a:buNone/>
              <a:defRPr/>
            </a:lvl3pPr>
            <a:lvl4pPr marL="1828754" indent="0" algn="ctr">
              <a:buNone/>
              <a:defRPr/>
            </a:lvl4pPr>
            <a:lvl5pPr marL="2438339" indent="0" algn="ctr">
              <a:buNone/>
              <a:defRPr/>
            </a:lvl5pPr>
          </a:lstStyle>
          <a:p>
            <a:pPr lvl="0"/>
            <a:r>
              <a:rPr lang="en-US"/>
              <a:t>Click to edit Master text styles</a:t>
            </a:r>
          </a:p>
        </p:txBody>
      </p:sp>
    </p:spTree>
    <p:extLst>
      <p:ext uri="{BB962C8B-B14F-4D97-AF65-F5344CB8AC3E}">
        <p14:creationId xmlns:p14="http://schemas.microsoft.com/office/powerpoint/2010/main" val="365047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274637"/>
            <a:ext cx="11460480" cy="563563"/>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65760" y="1397000"/>
            <a:ext cx="11460480" cy="4876800"/>
          </a:xfrm>
        </p:spPr>
        <p:txBody>
          <a:bodyPr/>
          <a:lstStyle>
            <a:lvl1pPr marL="0" indent="0">
              <a:buFontTx/>
              <a:buNone/>
              <a:defRPr sz="2667"/>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9" name="Slide Number Placeholder 5"/>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14" y="1"/>
            <a:ext cx="12181172" cy="6857999"/>
          </a:xfrm>
          <a:prstGeom prst="rect">
            <a:avLst/>
          </a:prstGeom>
        </p:spPr>
      </p:pic>
      <p:sp>
        <p:nvSpPr>
          <p:cNvPr id="5" name="Rectangle 2"/>
          <p:cNvSpPr>
            <a:spLocks noGrp="1" noChangeArrowheads="1"/>
          </p:cNvSpPr>
          <p:nvPr userDrawn="1">
            <p:ph type="ctrTitle"/>
          </p:nvPr>
        </p:nvSpPr>
        <p:spPr>
          <a:xfrm>
            <a:off x="914400" y="1756410"/>
            <a:ext cx="10363200" cy="656591"/>
          </a:xfrm>
        </p:spPr>
        <p:txBody>
          <a:bodyPr wrap="square" lIns="0" anchor="b" anchorCtr="0">
            <a:spAutoFit/>
          </a:bodyPr>
          <a:lstStyle>
            <a:lvl1pPr algn="ctr">
              <a:defRPr sz="4267" b="1"/>
            </a:lvl1pPr>
          </a:lstStyle>
          <a:p>
            <a:r>
              <a:rPr lang="en-US"/>
              <a:t>Click to edit Master title style</a:t>
            </a:r>
            <a:endParaRPr lang="en-US" dirty="0"/>
          </a:p>
        </p:txBody>
      </p:sp>
      <p:sp>
        <p:nvSpPr>
          <p:cNvPr id="7" name="Text Placeholder 2"/>
          <p:cNvSpPr>
            <a:spLocks noGrp="1"/>
          </p:cNvSpPr>
          <p:nvPr userDrawn="1">
            <p:ph type="body" sz="quarter" idx="10" hasCustomPrompt="1"/>
          </p:nvPr>
        </p:nvSpPr>
        <p:spPr>
          <a:xfrm>
            <a:off x="711200" y="4988984"/>
            <a:ext cx="5892801" cy="365760"/>
          </a:xfrm>
        </p:spPr>
        <p:txBody>
          <a:bodyPr lIns="0" tIns="0" rIns="0" bIns="0" anchor="b" anchorCtr="0"/>
          <a:lstStyle>
            <a:lvl1pPr marL="0" indent="0" algn="l">
              <a:buNone/>
              <a:defRPr sz="2133">
                <a:latin typeface="Arial" panose="020B0604020202020204" pitchFamily="34" charset="0"/>
                <a:cs typeface="Arial" panose="020B0604020202020204" pitchFamily="34" charset="0"/>
              </a:defRPr>
            </a:lvl1pPr>
          </a:lstStyle>
          <a:p>
            <a:pPr lvl="0"/>
            <a:r>
              <a:rPr lang="en-US" dirty="0"/>
              <a:t>Click to edit Meeting Location</a:t>
            </a:r>
          </a:p>
        </p:txBody>
      </p:sp>
      <p:sp>
        <p:nvSpPr>
          <p:cNvPr id="8" name="Text Placeholder 6"/>
          <p:cNvSpPr>
            <a:spLocks noGrp="1"/>
          </p:cNvSpPr>
          <p:nvPr userDrawn="1">
            <p:ph type="body" sz="quarter" idx="11" hasCustomPrompt="1"/>
          </p:nvPr>
        </p:nvSpPr>
        <p:spPr>
          <a:xfrm>
            <a:off x="711200" y="5400040"/>
            <a:ext cx="5892801" cy="365760"/>
          </a:xfrm>
        </p:spPr>
        <p:txBody>
          <a:bodyPr lIns="0" tIns="0" rIns="0" bIns="0" anchor="t" anchorCtr="0"/>
          <a:lstStyle>
            <a:lvl1pPr marL="0" indent="0" algn="l">
              <a:buNone/>
              <a:defRPr sz="2133">
                <a:latin typeface="Arial" panose="020B0604020202020204" pitchFamily="34" charset="0"/>
                <a:cs typeface="Arial" panose="020B0604020202020204" pitchFamily="34" charset="0"/>
              </a:defRPr>
            </a:lvl1pPr>
          </a:lstStyle>
          <a:p>
            <a:pPr lvl="0"/>
            <a:r>
              <a:rPr lang="en-US" dirty="0"/>
              <a:t>Click to edit Month xx, 20xx</a:t>
            </a:r>
          </a:p>
        </p:txBody>
      </p:sp>
      <p:sp>
        <p:nvSpPr>
          <p:cNvPr id="10" name="Text Placeholder 9"/>
          <p:cNvSpPr>
            <a:spLocks noGrp="1"/>
          </p:cNvSpPr>
          <p:nvPr userDrawn="1">
            <p:ph type="body" sz="quarter" idx="12"/>
          </p:nvPr>
        </p:nvSpPr>
        <p:spPr>
          <a:xfrm>
            <a:off x="914400" y="2514601"/>
            <a:ext cx="10363200" cy="574516"/>
          </a:xfrm>
        </p:spPr>
        <p:txBody>
          <a:bodyPr wrap="square" lIns="0" tIns="0" rIns="0" bIns="0">
            <a:spAutoFit/>
          </a:bodyPr>
          <a:lstStyle>
            <a:lvl1pPr marL="0" indent="0" algn="ctr">
              <a:buNone/>
              <a:defRPr sz="3733"/>
            </a:lvl1pPr>
            <a:lvl2pPr marL="459306" indent="0">
              <a:buNone/>
              <a:defRPr/>
            </a:lvl2pPr>
            <a:lvl3pPr marL="1062540" indent="0">
              <a:buNone/>
              <a:defRPr/>
            </a:lvl3pPr>
            <a:lvl4pPr marL="1828754" indent="0">
              <a:buNone/>
              <a:defRPr/>
            </a:lvl4pPr>
            <a:lvl5pPr marL="2438339" indent="0">
              <a:buNone/>
              <a:defRPr/>
            </a:lvl5pPr>
          </a:lstStyle>
          <a:p>
            <a:pPr lvl="0"/>
            <a:r>
              <a:rPr lang="en-US"/>
              <a:t>Click to edit Master text styles</a:t>
            </a:r>
          </a:p>
        </p:txBody>
      </p:sp>
    </p:spTree>
    <p:extLst>
      <p:ext uri="{BB962C8B-B14F-4D97-AF65-F5344CB8AC3E}">
        <p14:creationId xmlns:p14="http://schemas.microsoft.com/office/powerpoint/2010/main" val="183140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onger Togeth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BCC8F9-844F-43BB-9245-F1CD4CFAD0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14" y="1"/>
            <a:ext cx="12181172" cy="6857999"/>
          </a:xfrm>
          <a:prstGeom prst="rect">
            <a:avLst/>
          </a:prstGeom>
        </p:spPr>
      </p:pic>
      <p:grpSp>
        <p:nvGrpSpPr>
          <p:cNvPr id="7" name="Group 6">
            <a:extLst>
              <a:ext uri="{FF2B5EF4-FFF2-40B4-BE49-F238E27FC236}">
                <a16:creationId xmlns:a16="http://schemas.microsoft.com/office/drawing/2014/main" id="{2044ACB7-14AE-4665-ACBE-B7AEED1FDE17}"/>
              </a:ext>
            </a:extLst>
          </p:cNvPr>
          <p:cNvGrpSpPr/>
          <p:nvPr userDrawn="1"/>
        </p:nvGrpSpPr>
        <p:grpSpPr>
          <a:xfrm>
            <a:off x="2462447" y="1650877"/>
            <a:ext cx="2133600" cy="2682143"/>
            <a:chOff x="1828800" y="1161956"/>
            <a:chExt cx="1600200" cy="2011607"/>
          </a:xfrm>
        </p:grpSpPr>
        <p:sp>
          <p:nvSpPr>
            <p:cNvPr id="8" name="Content Placeholder 6">
              <a:extLst>
                <a:ext uri="{FF2B5EF4-FFF2-40B4-BE49-F238E27FC236}">
                  <a16:creationId xmlns:a16="http://schemas.microsoft.com/office/drawing/2014/main" id="{57666EA2-E687-4820-9EBE-9824A5C201AC}"/>
                </a:ext>
              </a:extLst>
            </p:cNvPr>
            <p:cNvSpPr txBox="1">
              <a:spLocks/>
            </p:cNvSpPr>
            <p:nvPr/>
          </p:nvSpPr>
          <p:spPr>
            <a:xfrm>
              <a:off x="1828800" y="2041396"/>
              <a:ext cx="1600200" cy="1132167"/>
            </a:xfrm>
            <a:prstGeom prst="rect">
              <a:avLst/>
            </a:prstGeom>
          </p:spPr>
          <p:txBody>
            <a:bodyPr/>
            <a:lst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667" b="1"/>
                <a:t>Collaborate</a:t>
              </a:r>
              <a:br>
                <a:rPr lang="en-US" sz="2667"/>
              </a:br>
              <a:r>
                <a:rPr lang="en-US" sz="1733"/>
                <a:t>Almost 2,000 early warning signs of patient harm.</a:t>
              </a:r>
              <a:endParaRPr lang="en-US" sz="1733" kern="0">
                <a:solidFill>
                  <a:schemeClr val="tx1">
                    <a:lumMod val="95000"/>
                    <a:lumOff val="5000"/>
                  </a:schemeClr>
                </a:solidFill>
              </a:endParaRPr>
            </a:p>
          </p:txBody>
        </p:sp>
        <p:pic>
          <p:nvPicPr>
            <p:cNvPr id="9" name="Picture 2">
              <a:extLst>
                <a:ext uri="{FF2B5EF4-FFF2-40B4-BE49-F238E27FC236}">
                  <a16:creationId xmlns:a16="http://schemas.microsoft.com/office/drawing/2014/main" id="{E92F5D24-2908-4B77-8802-7A20C51426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238375" y="1161956"/>
              <a:ext cx="781050" cy="807982"/>
            </a:xfrm>
            <a:prstGeom prst="rect">
              <a:avLst/>
            </a:prstGeom>
          </p:spPr>
        </p:pic>
      </p:grpSp>
      <p:grpSp>
        <p:nvGrpSpPr>
          <p:cNvPr id="10" name="Group 9">
            <a:extLst>
              <a:ext uri="{FF2B5EF4-FFF2-40B4-BE49-F238E27FC236}">
                <a16:creationId xmlns:a16="http://schemas.microsoft.com/office/drawing/2014/main" id="{62522944-ABB9-4461-B758-C610D06E0B49}"/>
              </a:ext>
            </a:extLst>
          </p:cNvPr>
          <p:cNvGrpSpPr/>
          <p:nvPr userDrawn="1"/>
        </p:nvGrpSpPr>
        <p:grpSpPr>
          <a:xfrm>
            <a:off x="4572001" y="1786445"/>
            <a:ext cx="2748615" cy="2861756"/>
            <a:chOff x="3429000" y="1263632"/>
            <a:chExt cx="2061461" cy="2146317"/>
          </a:xfrm>
        </p:grpSpPr>
        <p:sp>
          <p:nvSpPr>
            <p:cNvPr id="11" name="Content Placeholder 2">
              <a:extLst>
                <a:ext uri="{FF2B5EF4-FFF2-40B4-BE49-F238E27FC236}">
                  <a16:creationId xmlns:a16="http://schemas.microsoft.com/office/drawing/2014/main" id="{4ECDD627-CE71-47F6-B184-97181A116A57}"/>
                </a:ext>
              </a:extLst>
            </p:cNvPr>
            <p:cNvSpPr txBox="1">
              <a:spLocks/>
            </p:cNvSpPr>
            <p:nvPr/>
          </p:nvSpPr>
          <p:spPr>
            <a:xfrm>
              <a:off x="3429000" y="2041396"/>
              <a:ext cx="2061461" cy="1368553"/>
            </a:xfrm>
            <a:prstGeom prst="rect">
              <a:avLst/>
            </a:prstGeom>
          </p:spPr>
          <p:txBody>
            <a:bodyPr/>
            <a:lst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667" b="1"/>
                <a:t>Save </a:t>
              </a:r>
              <a:br>
                <a:rPr lang="en-US" sz="2667"/>
              </a:br>
              <a:r>
                <a:rPr lang="en-US" sz="1733"/>
                <a:t>Collective negotiation for $4.5B in supply chain, pharmacy and insurance services spend.</a:t>
              </a:r>
            </a:p>
          </p:txBody>
        </p:sp>
        <p:pic>
          <p:nvPicPr>
            <p:cNvPr id="12" name="Picture 4">
              <a:extLst>
                <a:ext uri="{FF2B5EF4-FFF2-40B4-BE49-F238E27FC236}">
                  <a16:creationId xmlns:a16="http://schemas.microsoft.com/office/drawing/2014/main" id="{ADCB66FE-F9F0-4193-881A-7CD30B8F01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090625" y="1263632"/>
              <a:ext cx="738211" cy="604630"/>
            </a:xfrm>
            <a:prstGeom prst="rect">
              <a:avLst/>
            </a:prstGeom>
          </p:spPr>
        </p:pic>
      </p:grpSp>
      <p:grpSp>
        <p:nvGrpSpPr>
          <p:cNvPr id="13" name="Group 12">
            <a:extLst>
              <a:ext uri="{FF2B5EF4-FFF2-40B4-BE49-F238E27FC236}">
                <a16:creationId xmlns:a16="http://schemas.microsoft.com/office/drawing/2014/main" id="{A61CB55D-1FAA-4C6C-BC04-8B936E072269}"/>
              </a:ext>
            </a:extLst>
          </p:cNvPr>
          <p:cNvGrpSpPr/>
          <p:nvPr userDrawn="1"/>
        </p:nvGrpSpPr>
        <p:grpSpPr>
          <a:xfrm>
            <a:off x="9652000" y="1779654"/>
            <a:ext cx="2235200" cy="2462148"/>
            <a:chOff x="7391400" y="1258539"/>
            <a:chExt cx="1676400" cy="1846611"/>
          </a:xfrm>
        </p:grpSpPr>
        <p:sp>
          <p:nvSpPr>
            <p:cNvPr id="14" name="Content Placeholder 3">
              <a:extLst>
                <a:ext uri="{FF2B5EF4-FFF2-40B4-BE49-F238E27FC236}">
                  <a16:creationId xmlns:a16="http://schemas.microsoft.com/office/drawing/2014/main" id="{6ED3896D-720F-462A-93EE-43CF9470C4BE}"/>
                </a:ext>
              </a:extLst>
            </p:cNvPr>
            <p:cNvSpPr txBox="1">
              <a:spLocks/>
            </p:cNvSpPr>
            <p:nvPr/>
          </p:nvSpPr>
          <p:spPr>
            <a:xfrm>
              <a:off x="7391400" y="2041396"/>
              <a:ext cx="1676400" cy="1063754"/>
            </a:xfrm>
            <a:prstGeom prst="rect">
              <a:avLst/>
            </a:prstGeom>
          </p:spPr>
          <p:txBody>
            <a:bodyPr/>
            <a:lst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667" b="1"/>
                <a:t>Influence</a:t>
              </a:r>
              <a:br>
                <a:rPr lang="en-US" sz="2667"/>
              </a:br>
              <a:r>
                <a:rPr lang="en-US" sz="1733"/>
                <a:t>More than half of </a:t>
              </a:r>
              <a:br>
                <a:rPr lang="en-US" sz="1733"/>
              </a:br>
              <a:r>
                <a:rPr lang="en-US" sz="1733"/>
                <a:t>all kids rely on Medicaid and CHIP. </a:t>
              </a:r>
              <a:endParaRPr lang="en-US" sz="1733" kern="0">
                <a:solidFill>
                  <a:schemeClr val="tx1">
                    <a:lumMod val="95000"/>
                    <a:lumOff val="5000"/>
                  </a:schemeClr>
                </a:solidFill>
              </a:endParaRPr>
            </a:p>
          </p:txBody>
        </p:sp>
        <p:pic>
          <p:nvPicPr>
            <p:cNvPr id="15" name="Picture 14">
              <a:extLst>
                <a:ext uri="{FF2B5EF4-FFF2-40B4-BE49-F238E27FC236}">
                  <a16:creationId xmlns:a16="http://schemas.microsoft.com/office/drawing/2014/main" id="{9EF07283-B442-4C1B-B82E-50D0061D07C5}"/>
                </a:ext>
              </a:extLst>
            </p:cNvPr>
            <p:cNvPicPr>
              <a:picLocks noChangeAspect="1"/>
            </p:cNvPicPr>
            <p:nvPr/>
          </p:nvPicPr>
          <p:blipFill>
            <a:blip r:embed="rId7"/>
            <a:stretch>
              <a:fillRect/>
            </a:stretch>
          </p:blipFill>
          <p:spPr>
            <a:xfrm>
              <a:off x="7919447" y="1258539"/>
              <a:ext cx="620306" cy="614816"/>
            </a:xfrm>
            <a:prstGeom prst="rect">
              <a:avLst/>
            </a:prstGeom>
          </p:spPr>
        </p:pic>
      </p:grpSp>
      <p:grpSp>
        <p:nvGrpSpPr>
          <p:cNvPr id="16" name="Group 15">
            <a:extLst>
              <a:ext uri="{FF2B5EF4-FFF2-40B4-BE49-F238E27FC236}">
                <a16:creationId xmlns:a16="http://schemas.microsoft.com/office/drawing/2014/main" id="{96851575-911E-4600-9B95-A0DB786C4BB3}"/>
              </a:ext>
            </a:extLst>
          </p:cNvPr>
          <p:cNvGrpSpPr/>
          <p:nvPr userDrawn="1"/>
        </p:nvGrpSpPr>
        <p:grpSpPr>
          <a:xfrm>
            <a:off x="304800" y="1748817"/>
            <a:ext cx="2133600" cy="2492984"/>
            <a:chOff x="152400" y="1235412"/>
            <a:chExt cx="1600200" cy="1869738"/>
          </a:xfrm>
        </p:grpSpPr>
        <p:sp>
          <p:nvSpPr>
            <p:cNvPr id="17" name="Content Placeholder 6">
              <a:extLst>
                <a:ext uri="{FF2B5EF4-FFF2-40B4-BE49-F238E27FC236}">
                  <a16:creationId xmlns:a16="http://schemas.microsoft.com/office/drawing/2014/main" id="{76A03ACB-63BF-4603-AAC2-BEDD5D528450}"/>
                </a:ext>
              </a:extLst>
            </p:cNvPr>
            <p:cNvSpPr txBox="1">
              <a:spLocks/>
            </p:cNvSpPr>
            <p:nvPr/>
          </p:nvSpPr>
          <p:spPr>
            <a:xfrm>
              <a:off x="152400" y="2041396"/>
              <a:ext cx="1600200" cy="1063754"/>
            </a:xfrm>
            <a:prstGeom prst="rect">
              <a:avLst/>
            </a:prstGeom>
          </p:spPr>
          <p:txBody>
            <a:bodyPr/>
            <a:lst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667" b="1"/>
                <a:t>Learn</a:t>
              </a:r>
              <a:br>
                <a:rPr lang="en-US" sz="2667"/>
              </a:br>
              <a:r>
                <a:rPr lang="en-US" sz="1733"/>
                <a:t>46,000 children’s hospital employees connected. </a:t>
              </a:r>
              <a:endParaRPr lang="en-US" sz="1733" kern="0">
                <a:solidFill>
                  <a:schemeClr val="tx1">
                    <a:lumMod val="95000"/>
                    <a:lumOff val="5000"/>
                  </a:schemeClr>
                </a:solidFill>
              </a:endParaRPr>
            </a:p>
          </p:txBody>
        </p:sp>
        <p:pic>
          <p:nvPicPr>
            <p:cNvPr id="18" name="Graphic 17">
              <a:extLst>
                <a:ext uri="{FF2B5EF4-FFF2-40B4-BE49-F238E27FC236}">
                  <a16:creationId xmlns:a16="http://schemas.microsoft.com/office/drawing/2014/main" id="{A2460FAE-3D0C-4D02-940B-3DA2F82DF6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14350" y="1235412"/>
              <a:ext cx="876300" cy="661070"/>
            </a:xfrm>
            <a:prstGeom prst="rect">
              <a:avLst/>
            </a:prstGeom>
          </p:spPr>
        </p:pic>
      </p:grpSp>
      <p:sp>
        <p:nvSpPr>
          <p:cNvPr id="26" name="TextBox 25">
            <a:extLst>
              <a:ext uri="{FF2B5EF4-FFF2-40B4-BE49-F238E27FC236}">
                <a16:creationId xmlns:a16="http://schemas.microsoft.com/office/drawing/2014/main" id="{07DC916F-2870-4211-A014-DB1659533F5E}"/>
              </a:ext>
            </a:extLst>
          </p:cNvPr>
          <p:cNvSpPr txBox="1"/>
          <p:nvPr userDrawn="1"/>
        </p:nvSpPr>
        <p:spPr>
          <a:xfrm>
            <a:off x="354104" y="259651"/>
            <a:ext cx="11460480" cy="666786"/>
          </a:xfrm>
          <a:prstGeom prst="rect">
            <a:avLst/>
          </a:prstGeom>
          <a:noFill/>
        </p:spPr>
        <p:txBody>
          <a:bodyPr wrap="square">
            <a:spAutoFit/>
          </a:bodyPr>
          <a:lstStyle/>
          <a:p>
            <a:pPr algn="ctr"/>
            <a:r>
              <a:rPr kumimoji="0" lang="en-US" sz="3733" b="1" i="0" u="none" strike="noStrike" kern="0" cap="none" spc="0" normalizeH="0" baseline="0" noProof="0">
                <a:ln>
                  <a:noFill/>
                </a:ln>
                <a:solidFill>
                  <a:prstClr val="black"/>
                </a:solidFill>
                <a:effectLst/>
                <a:uLnTx/>
                <a:uFillTx/>
                <a:latin typeface="Arial"/>
                <a:ea typeface="+mj-ea"/>
                <a:cs typeface="+mj-cs"/>
              </a:rPr>
              <a:t>Children’s hospitals are stronger together</a:t>
            </a:r>
            <a:endParaRPr lang="en-US" sz="2400"/>
          </a:p>
        </p:txBody>
      </p:sp>
      <p:grpSp>
        <p:nvGrpSpPr>
          <p:cNvPr id="19" name="Group 18">
            <a:extLst>
              <a:ext uri="{FF2B5EF4-FFF2-40B4-BE49-F238E27FC236}">
                <a16:creationId xmlns:a16="http://schemas.microsoft.com/office/drawing/2014/main" id="{71D756B1-ECF9-424B-8205-D947435541EC}"/>
              </a:ext>
            </a:extLst>
          </p:cNvPr>
          <p:cNvGrpSpPr/>
          <p:nvPr userDrawn="1"/>
        </p:nvGrpSpPr>
        <p:grpSpPr>
          <a:xfrm>
            <a:off x="7392755" y="1797330"/>
            <a:ext cx="2235200" cy="2535689"/>
            <a:chOff x="5562600" y="1271796"/>
            <a:chExt cx="1676400" cy="1901767"/>
          </a:xfrm>
        </p:grpSpPr>
        <p:sp>
          <p:nvSpPr>
            <p:cNvPr id="20" name="Content Placeholder 4">
              <a:extLst>
                <a:ext uri="{FF2B5EF4-FFF2-40B4-BE49-F238E27FC236}">
                  <a16:creationId xmlns:a16="http://schemas.microsoft.com/office/drawing/2014/main" id="{D5C2556B-CA16-4150-9F0C-E9FD164D56B7}"/>
                </a:ext>
              </a:extLst>
            </p:cNvPr>
            <p:cNvSpPr txBox="1">
              <a:spLocks/>
            </p:cNvSpPr>
            <p:nvPr/>
          </p:nvSpPr>
          <p:spPr>
            <a:xfrm>
              <a:off x="5562600" y="2041396"/>
              <a:ext cx="1676400" cy="1132167"/>
            </a:xfrm>
            <a:prstGeom prst="rect">
              <a:avLst/>
            </a:prstGeom>
          </p:spPr>
          <p:txBody>
            <a:bodyPr/>
            <a:lst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667" b="1"/>
                <a:t>Benchmark</a:t>
              </a:r>
              <a:br>
                <a:rPr lang="en-US" sz="2667" b="1"/>
              </a:br>
              <a:r>
                <a:rPr lang="en-US" sz="1733"/>
                <a:t>2,589 data points collected through analytics programs. </a:t>
              </a:r>
              <a:endParaRPr lang="en-US" sz="1733" kern="0"/>
            </a:p>
          </p:txBody>
        </p:sp>
        <p:pic>
          <p:nvPicPr>
            <p:cNvPr id="21" name="Graphic 20">
              <a:extLst>
                <a:ext uri="{FF2B5EF4-FFF2-40B4-BE49-F238E27FC236}">
                  <a16:creationId xmlns:a16="http://schemas.microsoft.com/office/drawing/2014/main" id="{E99F222A-654F-4236-AB4B-C05F89AC3D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992910" y="1271796"/>
              <a:ext cx="815780" cy="588302"/>
            </a:xfrm>
            <a:prstGeom prst="rect">
              <a:avLst/>
            </a:prstGeom>
          </p:spPr>
        </p:pic>
      </p:grpSp>
      <p:sp>
        <p:nvSpPr>
          <p:cNvPr id="22" name="Slide Number Placeholder 5">
            <a:extLst>
              <a:ext uri="{FF2B5EF4-FFF2-40B4-BE49-F238E27FC236}">
                <a16:creationId xmlns:a16="http://schemas.microsoft.com/office/drawing/2014/main" id="{BCD9E5C3-FC1E-49FE-BC57-8FE889A1A835}"/>
              </a:ext>
            </a:extLst>
          </p:cNvPr>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extLst>
      <p:ext uri="{BB962C8B-B14F-4D97-AF65-F5344CB8AC3E}">
        <p14:creationId xmlns:p14="http://schemas.microsoft.com/office/powerpoint/2010/main" val="4279266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mp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A473CB-3945-4AC4-ABD5-090DF89FE43A}"/>
              </a:ext>
            </a:extLst>
          </p:cNvPr>
          <p:cNvSpPr>
            <a:spLocks noGrp="1"/>
          </p:cNvSpPr>
          <p:nvPr>
            <p:ph type="sldNum" sz="quarter" idx="10"/>
          </p:nvPr>
        </p:nvSpPr>
        <p:spPr/>
        <p:txBody>
          <a:bodyPr/>
          <a:lstStyle/>
          <a:p>
            <a:fld id="{5315D994-0852-4F75-99F1-5016CE36A879}" type="slidenum">
              <a:rPr lang="en-US" smtClean="0"/>
              <a:pPr/>
              <a:t>‹#›</a:t>
            </a:fld>
            <a:endParaRPr lang="en-US"/>
          </a:p>
        </p:txBody>
      </p:sp>
      <p:pic>
        <p:nvPicPr>
          <p:cNvPr id="4" name="Content Placeholder 5">
            <a:extLst>
              <a:ext uri="{FF2B5EF4-FFF2-40B4-BE49-F238E27FC236}">
                <a16:creationId xmlns:a16="http://schemas.microsoft.com/office/drawing/2014/main" id="{0BCCE711-7BAA-47FF-98FC-5694B7A134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auto">
          <a:xfrm>
            <a:off x="2" y="1"/>
            <a:ext cx="12191997" cy="6864095"/>
          </a:xfrm>
          <a:prstGeom prst="rect">
            <a:avLst/>
          </a:prstGeom>
          <a:noFill/>
          <a:ln w="9525">
            <a:noFill/>
            <a:miter lim="800000"/>
            <a:headEnd/>
            <a:tailEnd/>
          </a:ln>
          <a:effectLst/>
        </p:spPr>
      </p:pic>
      <p:sp>
        <p:nvSpPr>
          <p:cNvPr id="6" name="TextBox 5">
            <a:extLst>
              <a:ext uri="{FF2B5EF4-FFF2-40B4-BE49-F238E27FC236}">
                <a16:creationId xmlns:a16="http://schemas.microsoft.com/office/drawing/2014/main" id="{844436D3-F15C-4800-AB29-DFCBE685566F}"/>
              </a:ext>
            </a:extLst>
          </p:cNvPr>
          <p:cNvSpPr txBox="1"/>
          <p:nvPr userDrawn="1"/>
        </p:nvSpPr>
        <p:spPr>
          <a:xfrm>
            <a:off x="5486400" y="1984773"/>
            <a:ext cx="6705600" cy="1764585"/>
          </a:xfrm>
          <a:prstGeom prst="rect">
            <a:avLst/>
          </a:prstGeom>
          <a:noFill/>
        </p:spPr>
        <p:txBody>
          <a:bodyPr wrap="square" rtlCol="0">
            <a:spAutoFit/>
          </a:bodyPr>
          <a:lstStyle/>
          <a:p>
            <a:pPr algn="ctr"/>
            <a:r>
              <a:rPr lang="en-US" sz="3200" b="1"/>
              <a:t>Champions for children’s health.</a:t>
            </a:r>
            <a:br>
              <a:rPr lang="en-US" sz="1067" b="1"/>
            </a:br>
            <a:br>
              <a:rPr lang="en-US" sz="1067" b="1"/>
            </a:br>
            <a:r>
              <a:rPr lang="en-US" sz="2133"/>
              <a:t>Your national organization dedicated to helping children’s hospitals improve performance in </a:t>
            </a:r>
            <a:br>
              <a:rPr lang="en-US" sz="2133"/>
            </a:br>
            <a:r>
              <a:rPr lang="en-US" sz="2133"/>
              <a:t>cost, quality and delivery of care. </a:t>
            </a:r>
          </a:p>
        </p:txBody>
      </p:sp>
    </p:spTree>
    <p:extLst>
      <p:ext uri="{BB962C8B-B14F-4D97-AF65-F5344CB8AC3E}">
        <p14:creationId xmlns:p14="http://schemas.microsoft.com/office/powerpoint/2010/main" val="162832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E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userDrawn="1"/>
        </p:nvSpPr>
        <p:spPr>
          <a:xfrm>
            <a:off x="0" y="4654950"/>
            <a:ext cx="12192000" cy="1060050"/>
          </a:xfrm>
          <a:prstGeom prst="rect">
            <a:avLst/>
          </a:prstGeom>
          <a:noFill/>
        </p:spPr>
        <p:txBody>
          <a:bodyPr wrap="square" lIns="82058" tIns="41029" rIns="82058" bIns="41029" rtlCol="0">
            <a:spAutoFit/>
          </a:bodyPr>
          <a:lstStyle/>
          <a:p>
            <a:pPr marL="0" marR="0" indent="0" algn="ctr" defTabSz="914400" rtl="0" eaLnBrk="1" fontAlgn="auto" latinLnBrk="0" hangingPunct="1">
              <a:lnSpc>
                <a:spcPct val="100000"/>
              </a:lnSpc>
              <a:spcBef>
                <a:spcPts val="0"/>
              </a:spcBef>
              <a:spcAft>
                <a:spcPts val="300"/>
              </a:spcAft>
              <a:buClrTx/>
              <a:buSzTx/>
              <a:buFontTx/>
              <a:buNone/>
              <a:tabLst/>
              <a:defRPr/>
            </a:pPr>
            <a:r>
              <a:rPr lang="en-US" sz="1400" b="0" i="0" u="none" strike="noStrike" kern="1200" baseline="0">
                <a:solidFill>
                  <a:schemeClr val="tx1"/>
                </a:solidFill>
                <a:latin typeface="Arial" pitchFamily="34" charset="0"/>
                <a:ea typeface="+mn-ea"/>
                <a:cs typeface="Arial" pitchFamily="34" charset="0"/>
              </a:rPr>
              <a:t>Children’s Hospital Association</a:t>
            </a:r>
          </a:p>
          <a:p>
            <a:pPr algn="ctr">
              <a:lnSpc>
                <a:spcPct val="100000"/>
              </a:lnSpc>
              <a:spcBef>
                <a:spcPts val="0"/>
              </a:spcBef>
              <a:spcAft>
                <a:spcPts val="300"/>
              </a:spcAft>
            </a:pPr>
            <a:r>
              <a:rPr lang="en-US" sz="1400" b="0" i="0" u="none" strike="noStrike" kern="1200" baseline="0">
                <a:solidFill>
                  <a:schemeClr val="tx1"/>
                </a:solidFill>
                <a:latin typeface="Arial" pitchFamily="34" charset="0"/>
                <a:ea typeface="+mn-ea"/>
                <a:cs typeface="Arial" pitchFamily="34" charset="0"/>
              </a:rPr>
              <a:t>600 13th St., NW | Suite 500 | Washington, DC 20005 | 202-753-5500</a:t>
            </a:r>
          </a:p>
          <a:p>
            <a:pPr algn="ctr">
              <a:lnSpc>
                <a:spcPct val="100000"/>
              </a:lnSpc>
              <a:spcBef>
                <a:spcPts val="0"/>
              </a:spcBef>
              <a:spcAft>
                <a:spcPts val="300"/>
              </a:spcAft>
            </a:pPr>
            <a:r>
              <a:rPr lang="en-US" sz="1400" b="0" i="0" u="none" strike="noStrike" kern="1200" baseline="0">
                <a:solidFill>
                  <a:schemeClr val="tx1"/>
                </a:solidFill>
                <a:latin typeface="Arial" pitchFamily="34" charset="0"/>
                <a:ea typeface="+mn-ea"/>
                <a:cs typeface="Arial" pitchFamily="34" charset="0"/>
              </a:rPr>
              <a:t>16011 College Blvd. | Suite 250 | Lenexa, KS 66219 | 913-262-1436</a:t>
            </a:r>
          </a:p>
          <a:p>
            <a:pPr algn="ctr">
              <a:lnSpc>
                <a:spcPct val="100000"/>
              </a:lnSpc>
              <a:spcBef>
                <a:spcPts val="0"/>
              </a:spcBef>
              <a:spcAft>
                <a:spcPts val="300"/>
              </a:spcAft>
            </a:pPr>
            <a:r>
              <a:rPr lang="en-US" sz="1400" b="0" i="0" u="none" strike="noStrike" kern="1200" baseline="0">
                <a:solidFill>
                  <a:schemeClr val="tx1"/>
                </a:solidFill>
                <a:latin typeface="Arial" pitchFamily="34" charset="0"/>
                <a:ea typeface="+mn-ea"/>
                <a:cs typeface="Arial" pitchFamily="34" charset="0"/>
              </a:rPr>
              <a:t>www.childrenshospitals.org</a:t>
            </a:r>
          </a:p>
        </p:txBody>
      </p:sp>
      <p:sp>
        <p:nvSpPr>
          <p:cNvPr id="5" name="Content Placeholder 2"/>
          <p:cNvSpPr>
            <a:spLocks noGrp="1"/>
          </p:cNvSpPr>
          <p:nvPr>
            <p:ph sz="quarter" idx="10" hasCustomPrompt="1"/>
          </p:nvPr>
        </p:nvSpPr>
        <p:spPr>
          <a:xfrm>
            <a:off x="1754910" y="2286000"/>
            <a:ext cx="8682181" cy="1828800"/>
          </a:xfrm>
          <a:prstGeom prst="rect">
            <a:avLst/>
          </a:prstGeom>
        </p:spPr>
        <p:txBody>
          <a:bodyPr lIns="45720" tIns="41029" rIns="45720" bIns="41029" anchor="ctr" anchorCtr="0"/>
          <a:lstStyle>
            <a:lvl1pPr marL="0" indent="0" algn="ctr">
              <a:buNone/>
              <a:defRPr sz="2000" b="1" baseline="0">
                <a:solidFill>
                  <a:schemeClr val="accent1"/>
                </a:solidFill>
                <a:latin typeface="Arial" pitchFamily="34" charset="0"/>
                <a:cs typeface="Arial" pitchFamily="34" charset="0"/>
              </a:defRPr>
            </a:lvl1pPr>
          </a:lstStyle>
          <a:p>
            <a:pPr lvl="0"/>
            <a:r>
              <a:rPr lang="en-US"/>
              <a:t>Insert closing remark or personal contact information here</a:t>
            </a:r>
          </a:p>
        </p:txBody>
      </p:sp>
    </p:spTree>
    <p:extLst>
      <p:ext uri="{BB962C8B-B14F-4D97-AF65-F5344CB8AC3E}">
        <p14:creationId xmlns:p14="http://schemas.microsoft.com/office/powerpoint/2010/main" val="2782902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0"/>
            <a:ext cx="53848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9200" y="1143000"/>
            <a:ext cx="52832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lgn="r" defTabSz="678360" fontAlgn="base">
              <a:spcBef>
                <a:spcPct val="0"/>
              </a:spcBef>
              <a:spcAft>
                <a:spcPct val="0"/>
              </a:spcAft>
              <a:defRPr sz="825">
                <a:solidFill>
                  <a:schemeClr val="tx1">
                    <a:tint val="75000"/>
                  </a:schemeClr>
                </a:solidFill>
                <a:latin typeface="Arial" pitchFamily="34" charset="0"/>
                <a:cs typeface="Arial" pitchFamily="34" charset="0"/>
              </a:defRPr>
            </a:lvl1pPr>
          </a:lstStyle>
          <a:p>
            <a:pPr>
              <a:defRPr/>
            </a:pPr>
            <a:fld id="{7115A5D5-39F3-428E-A0FB-58EA9F66190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372714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4.jpe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20.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ags" Target="../tags/tag1.xml"/><Relationship Id="rId1" Type="http://schemas.openxmlformats.org/officeDocument/2006/relationships/theme" Target="../theme/theme4.xml"/><Relationship Id="rId4" Type="http://schemas.openxmlformats.org/officeDocument/2006/relationships/image" Target="../media/image2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4.jpeg"/><Relationship Id="rId5" Type="http://schemas.openxmlformats.org/officeDocument/2006/relationships/slideLayout" Target="../slideLayouts/slideLayout16.xml"/><Relationship Id="rId10" Type="http://schemas.openxmlformats.org/officeDocument/2006/relationships/theme" Target="../theme/theme5.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D34BE32-07BF-EE4D-B9A8-4E6F3358A391}"/>
              </a:ext>
            </a:extLst>
          </p:cNvPr>
          <p:cNvSpPr txBox="1">
            <a:spLocks/>
          </p:cNvSpPr>
          <p:nvPr userDrawn="1"/>
        </p:nvSpPr>
        <p:spPr>
          <a:xfrm>
            <a:off x="8957733" y="6207639"/>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25"/>
              <a:t> Page </a:t>
            </a:r>
            <a:fld id="{A6AA793F-2656-4883-BA5B-AB4E2BCBF0E0}" type="slidenum">
              <a:rPr lang="en-US" sz="825" smtClean="0"/>
              <a:pPr/>
              <a:t>‹#›</a:t>
            </a:fld>
            <a:endParaRPr lang="en-US" sz="825"/>
          </a:p>
        </p:txBody>
      </p:sp>
      <p:sp>
        <p:nvSpPr>
          <p:cNvPr id="2" name="Title Placeholder 1">
            <a:extLst>
              <a:ext uri="{FF2B5EF4-FFF2-40B4-BE49-F238E27FC236}">
                <a16:creationId xmlns:a16="http://schemas.microsoft.com/office/drawing/2014/main" id="{F4B953A5-FC0C-46DB-9C08-B5CB71AE608F}"/>
              </a:ext>
            </a:extLst>
          </p:cNvPr>
          <p:cNvSpPr>
            <a:spLocks noGrp="1"/>
          </p:cNvSpPr>
          <p:nvPr>
            <p:ph type="title"/>
          </p:nvPr>
        </p:nvSpPr>
        <p:spPr>
          <a:xfrm>
            <a:off x="548641" y="850022"/>
            <a:ext cx="9515833" cy="79251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13FF629-DCAD-4ED4-80D1-6660F621B80A}"/>
              </a:ext>
            </a:extLst>
          </p:cNvPr>
          <p:cNvSpPr>
            <a:spLocks noGrp="1"/>
          </p:cNvSpPr>
          <p:nvPr>
            <p:ph type="body" idx="1"/>
          </p:nvPr>
        </p:nvSpPr>
        <p:spPr>
          <a:xfrm>
            <a:off x="548640" y="1794933"/>
            <a:ext cx="10515600" cy="39853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A1712A18-9084-2947-9984-1A7DE5D56E40}"/>
              </a:ext>
            </a:extLst>
          </p:cNvPr>
          <p:cNvSpPr txBox="1">
            <a:spLocks/>
          </p:cNvSpPr>
          <p:nvPr userDrawn="1"/>
        </p:nvSpPr>
        <p:spPr>
          <a:xfrm>
            <a:off x="550333" y="6207639"/>
            <a:ext cx="2275995" cy="365125"/>
          </a:xfrm>
          <a:prstGeom prst="rect">
            <a:avLst/>
          </a:prstGeom>
        </p:spPr>
        <p:txBody>
          <a:bodyPr vert="horz" lIns="68580" tIns="34290" rIns="68580" bIns="34290" rtlCol="0" anchor="ctr"/>
          <a:lstStyle>
            <a:defPPr>
              <a:defRPr lang="en-US"/>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25"/>
              <a:t>© 2020</a:t>
            </a:r>
          </a:p>
        </p:txBody>
      </p:sp>
    </p:spTree>
    <p:extLst>
      <p:ext uri="{BB962C8B-B14F-4D97-AF65-F5344CB8AC3E}">
        <p14:creationId xmlns:p14="http://schemas.microsoft.com/office/powerpoint/2010/main" val="2169317361"/>
      </p:ext>
    </p:extLst>
  </p:cSld>
  <p:clrMap bg1="lt1" tx1="dk1" bg2="lt2" tx2="dk2" accent1="accent1" accent2="accent2" accent3="accent3" accent4="accent4" accent5="accent5" accent6="accent6" hlink="hlink" folHlink="folHlink"/>
  <p:sldLayoutIdLst>
    <p:sldLayoutId id="2147483718" r:id="rId1"/>
  </p:sldLayoutIdLst>
  <p:hf hdr="0" dt="0"/>
  <p:txStyles>
    <p:titleStyle>
      <a:lvl1pPr algn="l" defTabSz="914400" rtl="0" eaLnBrk="1" latinLnBrk="0" hangingPunct="1">
        <a:lnSpc>
          <a:spcPct val="90000"/>
        </a:lnSpc>
        <a:spcBef>
          <a:spcPct val="0"/>
        </a:spcBef>
        <a:buNone/>
        <a:defRPr sz="4600" kern="1200">
          <a:solidFill>
            <a:schemeClr val="accent2"/>
          </a:solidFill>
          <a:latin typeface="+mj-lt"/>
          <a:ea typeface="+mj-ea"/>
          <a:cs typeface="+mj-cs"/>
        </a:defRPr>
      </a:lvl1pPr>
    </p:titleStyle>
    <p:bodyStyle>
      <a:lvl1pPr marL="230188" indent="-225425" algn="l" defTabSz="914400" rtl="0" eaLnBrk="1" latinLnBrk="0" hangingPunct="1">
        <a:lnSpc>
          <a:spcPct val="100000"/>
        </a:lnSpc>
        <a:spcBef>
          <a:spcPts val="1000"/>
        </a:spcBef>
        <a:buClr>
          <a:schemeClr val="accent2"/>
        </a:buClr>
        <a:buFont typeface="Arial" panose="020B0604020202020204" pitchFamily="34" charset="0"/>
        <a:buChar char="•"/>
        <a:tabLst/>
        <a:defRPr sz="22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29" userDrawn="1">
          <p15:clr>
            <a:srgbClr val="F26B43"/>
          </p15:clr>
        </p15:guide>
        <p15:guide id="3" orient="horz" pos="87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1026" name="Rectangle 2"/>
          <p:cNvSpPr>
            <a:spLocks noGrp="1" noChangeArrowheads="1"/>
          </p:cNvSpPr>
          <p:nvPr>
            <p:ph type="title"/>
          </p:nvPr>
        </p:nvSpPr>
        <p:spPr bwMode="auto">
          <a:xfrm>
            <a:off x="365760" y="274637"/>
            <a:ext cx="11460480" cy="563563"/>
          </a:xfrm>
          <a:prstGeom prst="rect">
            <a:avLst/>
          </a:prstGeom>
          <a:noFill/>
          <a:ln w="9525">
            <a:noFill/>
            <a:miter lim="800000"/>
            <a:headEnd/>
            <a:tailEnd/>
          </a:ln>
          <a:effectLst/>
        </p:spPr>
        <p:txBody>
          <a:bodyPr vert="horz" wrap="square" lIns="4572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65760" y="1397000"/>
            <a:ext cx="11460480" cy="4876800"/>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4" name="Slide Number Placeholder 5"/>
          <p:cNvSpPr>
            <a:spLocks noGrp="1"/>
          </p:cNvSpPr>
          <p:nvPr>
            <p:ph type="sldNum" sz="quarter" idx="4"/>
          </p:nvPr>
        </p:nvSpPr>
        <p:spPr>
          <a:xfrm>
            <a:off x="10972800" y="6350152"/>
            <a:ext cx="853440" cy="228449"/>
          </a:xfrm>
          <a:prstGeom prst="rect">
            <a:avLst/>
          </a:prstGeom>
        </p:spPr>
        <p:txBody>
          <a:bodyPr vert="horz" wrap="none" lIns="0" tIns="0" rIns="0" bIns="0" rtlCol="0" anchor="b" anchorCtr="0"/>
          <a:lstStyle>
            <a:lvl1pPr algn="r">
              <a:defRPr sz="1333">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4" r:id="rId2"/>
    <p:sldLayoutId id="2147483723" r:id="rId3"/>
    <p:sldLayoutId id="2147483702" r:id="rId4"/>
    <p:sldLayoutId id="2147483704" r:id="rId5"/>
    <p:sldLayoutId id="2147483703" r:id="rId6"/>
    <p:sldLayoutId id="2147483729" r:id="rId7"/>
    <p:sldLayoutId id="2147483730" r:id="rId8"/>
  </p:sldLayoutIdLst>
  <p:hf hdr="0" ftr="0" dt="0"/>
  <p:txStyles>
    <p:titleStyle>
      <a:lvl1pPr algn="ctr"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defRPr>
      </a:lvl2pPr>
      <a:lvl3pPr algn="l" rtl="0" eaLnBrk="1" fontAlgn="base" hangingPunct="1">
        <a:spcBef>
          <a:spcPct val="0"/>
        </a:spcBef>
        <a:spcAft>
          <a:spcPct val="0"/>
        </a:spcAft>
        <a:defRPr sz="2800">
          <a:solidFill>
            <a:schemeClr val="tx2"/>
          </a:solidFill>
          <a:latin typeface="Arial" charset="0"/>
        </a:defRPr>
      </a:lvl3pPr>
      <a:lvl4pPr algn="l" rtl="0" eaLnBrk="1" fontAlgn="base" hangingPunct="1">
        <a:spcBef>
          <a:spcPct val="0"/>
        </a:spcBef>
        <a:spcAft>
          <a:spcPct val="0"/>
        </a:spcAft>
        <a:defRPr sz="2800">
          <a:solidFill>
            <a:schemeClr val="tx2"/>
          </a:solidFill>
          <a:latin typeface="Arial" charset="0"/>
        </a:defRPr>
      </a:lvl4pPr>
      <a:lvl5pPr algn="l" rtl="0" eaLnBrk="1" fontAlgn="base" hangingPunct="1">
        <a:spcBef>
          <a:spcPct val="0"/>
        </a:spcBef>
        <a:spcAft>
          <a:spcPct val="0"/>
        </a:spcAft>
        <a:defRPr sz="28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426720" y="274638"/>
            <a:ext cx="11338560" cy="563563"/>
          </a:xfrm>
          <a:prstGeom prst="rect">
            <a:avLst/>
          </a:prstGeom>
          <a:noFill/>
          <a:ln w="9525">
            <a:noFill/>
            <a:miter lim="800000"/>
            <a:headEnd/>
            <a:tailEnd/>
          </a:ln>
          <a:effectLst/>
        </p:spPr>
        <p:txBody>
          <a:bodyPr vert="horz" wrap="square" lIns="4572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26720" y="1397000"/>
            <a:ext cx="11338560" cy="4876800"/>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4" name="Slide Number Placeholder 5"/>
          <p:cNvSpPr>
            <a:spLocks noGrp="1"/>
          </p:cNvSpPr>
          <p:nvPr>
            <p:ph type="sldNum" sz="quarter" idx="4"/>
          </p:nvPr>
        </p:nvSpPr>
        <p:spPr>
          <a:xfrm>
            <a:off x="10911840" y="6350153"/>
            <a:ext cx="853440" cy="228449"/>
          </a:xfrm>
          <a:prstGeom prst="rect">
            <a:avLst/>
          </a:prstGeom>
        </p:spPr>
        <p:txBody>
          <a:bodyPr vert="horz" wrap="none" lIns="0" tIns="0" rIns="0" bIns="0" rtlCol="0" anchor="b" anchorCtr="0"/>
          <a:lstStyle>
            <a:lvl1pPr algn="r">
              <a:defRPr sz="1000">
                <a:solidFill>
                  <a:schemeClr val="tx1"/>
                </a:solidFill>
                <a:latin typeface="Arial" pitchFamily="34" charset="0"/>
                <a:cs typeface="Arial" pitchFamily="34" charset="0"/>
              </a:defRPr>
            </a:lvl1pPr>
          </a:lstStyle>
          <a:p>
            <a:fld id="{5315D994-0852-4F75-99F1-5016CE36A87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62" r:id="rId2"/>
  </p:sldLayoutIdLst>
  <p:hf hdr="0" ftr="0" dt="0"/>
  <p:txStyles>
    <p:titleStyle>
      <a:lvl1pPr algn="ctr"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defRPr>
      </a:lvl2pPr>
      <a:lvl3pPr algn="l" rtl="0" eaLnBrk="1" fontAlgn="base" hangingPunct="1">
        <a:spcBef>
          <a:spcPct val="0"/>
        </a:spcBef>
        <a:spcAft>
          <a:spcPct val="0"/>
        </a:spcAft>
        <a:defRPr sz="2800">
          <a:solidFill>
            <a:schemeClr val="tx2"/>
          </a:solidFill>
          <a:latin typeface="Arial" charset="0"/>
        </a:defRPr>
      </a:lvl3pPr>
      <a:lvl4pPr algn="l" rtl="0" eaLnBrk="1" fontAlgn="base" hangingPunct="1">
        <a:spcBef>
          <a:spcPct val="0"/>
        </a:spcBef>
        <a:spcAft>
          <a:spcPct val="0"/>
        </a:spcAft>
        <a:defRPr sz="2800">
          <a:solidFill>
            <a:schemeClr val="tx2"/>
          </a:solidFill>
          <a:latin typeface="Arial" charset="0"/>
        </a:defRPr>
      </a:lvl4pPr>
      <a:lvl5pPr algn="l" rtl="0" eaLnBrk="1" fontAlgn="base" hangingPunct="1">
        <a:spcBef>
          <a:spcPct val="0"/>
        </a:spcBef>
        <a:spcAft>
          <a:spcPct val="0"/>
        </a:spcAft>
        <a:defRPr sz="28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marL="227013" indent="-227013" algn="l" rtl="0" eaLnBrk="1" fontAlgn="base" hangingPunct="1">
        <a:spcBef>
          <a:spcPts val="0"/>
        </a:spcBef>
        <a:spcAft>
          <a:spcPct val="0"/>
        </a:spcAft>
        <a:buFont typeface="Arial" pitchFamily="34" charset="0"/>
        <a:buChar char="•"/>
        <a:defRPr sz="2000">
          <a:solidFill>
            <a:schemeClr val="tx1"/>
          </a:solidFill>
          <a:latin typeface="+mn-lt"/>
          <a:ea typeface="+mn-ea"/>
          <a:cs typeface="+mn-cs"/>
        </a:defRPr>
      </a:lvl1pPr>
      <a:lvl2pPr marL="548640" indent="-225425" algn="l" rtl="0" eaLnBrk="1" fontAlgn="base" hangingPunct="1">
        <a:spcBef>
          <a:spcPts val="400"/>
        </a:spcBef>
        <a:spcAft>
          <a:spcPct val="0"/>
        </a:spcAft>
        <a:buChar char="–"/>
        <a:defRPr sz="1800">
          <a:solidFill>
            <a:schemeClr val="tx1"/>
          </a:solidFill>
          <a:latin typeface="+mn-lt"/>
        </a:defRPr>
      </a:lvl2pPr>
      <a:lvl3pPr marL="822960" indent="-228600" algn="l" rtl="0" eaLnBrk="1" fontAlgn="base" hangingPunct="1">
        <a:spcBef>
          <a:spcPts val="400"/>
        </a:spcBef>
        <a:spcAft>
          <a:spcPct val="0"/>
        </a:spcAft>
        <a:buFont typeface="Wingdings" pitchFamily="2" charset="2"/>
        <a:buChar char="§"/>
        <a:defRPr sz="1600">
          <a:solidFill>
            <a:schemeClr val="tx1"/>
          </a:solidFill>
          <a:latin typeface="+mn-lt"/>
        </a:defRPr>
      </a:lvl3pPr>
      <a:lvl4pPr marL="1600200" indent="-228600" algn="l" rtl="0" eaLnBrk="1" fontAlgn="base" hangingPunct="1">
        <a:spcBef>
          <a:spcPts val="400"/>
        </a:spcBef>
        <a:spcAft>
          <a:spcPct val="0"/>
        </a:spcAft>
        <a:buFont typeface="Courier New" pitchFamily="49" charset="0"/>
        <a:buChar char="o"/>
        <a:defRPr sz="1400">
          <a:solidFill>
            <a:schemeClr val="tx1"/>
          </a:solidFill>
          <a:latin typeface="+mn-lt"/>
        </a:defRPr>
      </a:lvl4pPr>
      <a:lvl5pPr marL="2057400" indent="-228600" algn="l" rtl="0" eaLnBrk="1" fontAlgn="base" hangingPunct="1">
        <a:spcBef>
          <a:spcPts val="4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84275-97E0-4DA2-91BD-271C1642A189}" type="slidenum">
              <a:rPr lang="en-US" smtClean="0"/>
              <a:pPr/>
              <a:t>‹#›</a:t>
            </a:fld>
            <a:endParaRPr lang="en-US" dirty="0"/>
          </a:p>
        </p:txBody>
      </p:sp>
      <p:pic>
        <p:nvPicPr>
          <p:cNvPr id="24" name="Picture 2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579793" y="6328426"/>
            <a:ext cx="2139644" cy="42070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34510" y="6240028"/>
            <a:ext cx="1440115" cy="567841"/>
          </a:xfrm>
          <a:prstGeom prst="rect">
            <a:avLst/>
          </a:prstGeom>
        </p:spPr>
      </p:pic>
      <p:sp>
        <p:nvSpPr>
          <p:cNvPr id="8" name="Rectangle 7"/>
          <p:cNvSpPr/>
          <p:nvPr userDrawn="1"/>
        </p:nvSpPr>
        <p:spPr>
          <a:xfrm>
            <a:off x="2750764" y="6189498"/>
            <a:ext cx="9441237" cy="668902"/>
          </a:xfrm>
          <a:custGeom>
            <a:avLst/>
            <a:gdLst>
              <a:gd name="connsiteX0" fmla="*/ 0 w 9334500"/>
              <a:gd name="connsiteY0" fmla="*/ 0 h 668902"/>
              <a:gd name="connsiteX1" fmla="*/ 9334500 w 9334500"/>
              <a:gd name="connsiteY1" fmla="*/ 0 h 668902"/>
              <a:gd name="connsiteX2" fmla="*/ 9334500 w 9334500"/>
              <a:gd name="connsiteY2" fmla="*/ 668902 h 668902"/>
              <a:gd name="connsiteX3" fmla="*/ 0 w 9334500"/>
              <a:gd name="connsiteY3" fmla="*/ 668902 h 668902"/>
              <a:gd name="connsiteX4" fmla="*/ 0 w 9334500"/>
              <a:gd name="connsiteY4" fmla="*/ 0 h 668902"/>
              <a:gd name="connsiteX0" fmla="*/ 0 w 9334500"/>
              <a:gd name="connsiteY0" fmla="*/ 0 h 668902"/>
              <a:gd name="connsiteX1" fmla="*/ 9334500 w 9334500"/>
              <a:gd name="connsiteY1" fmla="*/ 0 h 668902"/>
              <a:gd name="connsiteX2" fmla="*/ 9334500 w 9334500"/>
              <a:gd name="connsiteY2" fmla="*/ 668902 h 668902"/>
              <a:gd name="connsiteX3" fmla="*/ 261257 w 9334500"/>
              <a:gd name="connsiteY3" fmla="*/ 668902 h 668902"/>
              <a:gd name="connsiteX4" fmla="*/ 0 w 9334500"/>
              <a:gd name="connsiteY4" fmla="*/ 0 h 668902"/>
              <a:gd name="connsiteX0" fmla="*/ 0 w 9334500"/>
              <a:gd name="connsiteY0" fmla="*/ 0 h 668902"/>
              <a:gd name="connsiteX1" fmla="*/ 9334500 w 9334500"/>
              <a:gd name="connsiteY1" fmla="*/ 0 h 668902"/>
              <a:gd name="connsiteX2" fmla="*/ 9334500 w 9334500"/>
              <a:gd name="connsiteY2" fmla="*/ 668902 h 668902"/>
              <a:gd name="connsiteX3" fmla="*/ 261257 w 9334500"/>
              <a:gd name="connsiteY3" fmla="*/ 661758 h 668902"/>
              <a:gd name="connsiteX4" fmla="*/ 0 w 9334500"/>
              <a:gd name="connsiteY4" fmla="*/ 0 h 668902"/>
              <a:gd name="connsiteX0" fmla="*/ 0 w 9334500"/>
              <a:gd name="connsiteY0" fmla="*/ 0 h 668902"/>
              <a:gd name="connsiteX1" fmla="*/ 9334500 w 9334500"/>
              <a:gd name="connsiteY1" fmla="*/ 0 h 668902"/>
              <a:gd name="connsiteX2" fmla="*/ 9334500 w 9334500"/>
              <a:gd name="connsiteY2" fmla="*/ 668902 h 668902"/>
              <a:gd name="connsiteX3" fmla="*/ 261257 w 9334500"/>
              <a:gd name="connsiteY3" fmla="*/ 666520 h 668902"/>
              <a:gd name="connsiteX4" fmla="*/ 0 w 9334500"/>
              <a:gd name="connsiteY4" fmla="*/ 0 h 668902"/>
              <a:gd name="connsiteX0" fmla="*/ 0 w 9334500"/>
              <a:gd name="connsiteY0" fmla="*/ 0 h 668902"/>
              <a:gd name="connsiteX1" fmla="*/ 9334500 w 9334500"/>
              <a:gd name="connsiteY1" fmla="*/ 0 h 668902"/>
              <a:gd name="connsiteX2" fmla="*/ 9334500 w 9334500"/>
              <a:gd name="connsiteY2" fmla="*/ 668902 h 668902"/>
              <a:gd name="connsiteX3" fmla="*/ 263638 w 9334500"/>
              <a:gd name="connsiteY3" fmla="*/ 668901 h 668902"/>
              <a:gd name="connsiteX4" fmla="*/ 0 w 9334500"/>
              <a:gd name="connsiteY4" fmla="*/ 0 h 66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0" h="668902">
                <a:moveTo>
                  <a:pt x="0" y="0"/>
                </a:moveTo>
                <a:lnTo>
                  <a:pt x="9334500" y="0"/>
                </a:lnTo>
                <a:lnTo>
                  <a:pt x="9334500" y="668902"/>
                </a:lnTo>
                <a:lnTo>
                  <a:pt x="263638" y="668901"/>
                </a:lnTo>
                <a:lnTo>
                  <a:pt x="0" y="0"/>
                </a:lnTo>
                <a:close/>
              </a:path>
            </a:pathLst>
          </a:custGeom>
          <a:solidFill>
            <a:srgbClr val="782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3372E3-6865-4413-BA8D-85A3FDC7FE78}"/>
              </a:ext>
            </a:extLst>
          </p:cNvPr>
          <p:cNvSpPr/>
          <p:nvPr userDrawn="1"/>
        </p:nvSpPr>
        <p:spPr>
          <a:xfrm>
            <a:off x="0" y="6197944"/>
            <a:ext cx="1147814" cy="661359"/>
          </a:xfrm>
          <a:custGeom>
            <a:avLst/>
            <a:gdLst>
              <a:gd name="connsiteX0" fmla="*/ 0 w 897102"/>
              <a:gd name="connsiteY0" fmla="*/ 0 h 661359"/>
              <a:gd name="connsiteX1" fmla="*/ 897102 w 897102"/>
              <a:gd name="connsiteY1" fmla="*/ 0 h 661359"/>
              <a:gd name="connsiteX2" fmla="*/ 897102 w 897102"/>
              <a:gd name="connsiteY2" fmla="*/ 661359 h 661359"/>
              <a:gd name="connsiteX3" fmla="*/ 0 w 897102"/>
              <a:gd name="connsiteY3" fmla="*/ 661359 h 661359"/>
              <a:gd name="connsiteX4" fmla="*/ 0 w 897102"/>
              <a:gd name="connsiteY4" fmla="*/ 0 h 661359"/>
              <a:gd name="connsiteX0" fmla="*/ 0 w 1150195"/>
              <a:gd name="connsiteY0" fmla="*/ 0 h 661359"/>
              <a:gd name="connsiteX1" fmla="*/ 897102 w 1150195"/>
              <a:gd name="connsiteY1" fmla="*/ 0 h 661359"/>
              <a:gd name="connsiteX2" fmla="*/ 1150195 w 1150195"/>
              <a:gd name="connsiteY2" fmla="*/ 653195 h 661359"/>
              <a:gd name="connsiteX3" fmla="*/ 0 w 1150195"/>
              <a:gd name="connsiteY3" fmla="*/ 661359 h 661359"/>
              <a:gd name="connsiteX4" fmla="*/ 0 w 1150195"/>
              <a:gd name="connsiteY4" fmla="*/ 0 h 661359"/>
              <a:gd name="connsiteX0" fmla="*/ 0 w 1150195"/>
              <a:gd name="connsiteY0" fmla="*/ 0 h 661359"/>
              <a:gd name="connsiteX1" fmla="*/ 897102 w 1150195"/>
              <a:gd name="connsiteY1" fmla="*/ 0 h 661359"/>
              <a:gd name="connsiteX2" fmla="*/ 1150195 w 1150195"/>
              <a:gd name="connsiteY2" fmla="*/ 660339 h 661359"/>
              <a:gd name="connsiteX3" fmla="*/ 0 w 1150195"/>
              <a:gd name="connsiteY3" fmla="*/ 661359 h 661359"/>
              <a:gd name="connsiteX4" fmla="*/ 0 w 1150195"/>
              <a:gd name="connsiteY4" fmla="*/ 0 h 661359"/>
              <a:gd name="connsiteX0" fmla="*/ 0 w 1150195"/>
              <a:gd name="connsiteY0" fmla="*/ 0 h 662721"/>
              <a:gd name="connsiteX1" fmla="*/ 897102 w 1150195"/>
              <a:gd name="connsiteY1" fmla="*/ 0 h 662721"/>
              <a:gd name="connsiteX2" fmla="*/ 1150195 w 1150195"/>
              <a:gd name="connsiteY2" fmla="*/ 662721 h 662721"/>
              <a:gd name="connsiteX3" fmla="*/ 0 w 1150195"/>
              <a:gd name="connsiteY3" fmla="*/ 661359 h 662721"/>
              <a:gd name="connsiteX4" fmla="*/ 0 w 1150195"/>
              <a:gd name="connsiteY4" fmla="*/ 0 h 662721"/>
              <a:gd name="connsiteX0" fmla="*/ 0 w 1147814"/>
              <a:gd name="connsiteY0" fmla="*/ 0 h 661359"/>
              <a:gd name="connsiteX1" fmla="*/ 897102 w 1147814"/>
              <a:gd name="connsiteY1" fmla="*/ 0 h 661359"/>
              <a:gd name="connsiteX2" fmla="*/ 1147814 w 1147814"/>
              <a:gd name="connsiteY2" fmla="*/ 660340 h 661359"/>
              <a:gd name="connsiteX3" fmla="*/ 0 w 1147814"/>
              <a:gd name="connsiteY3" fmla="*/ 661359 h 661359"/>
              <a:gd name="connsiteX4" fmla="*/ 0 w 1147814"/>
              <a:gd name="connsiteY4" fmla="*/ 0 h 66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814" h="661359">
                <a:moveTo>
                  <a:pt x="0" y="0"/>
                </a:moveTo>
                <a:lnTo>
                  <a:pt x="897102" y="0"/>
                </a:lnTo>
                <a:lnTo>
                  <a:pt x="1147814" y="660340"/>
                </a:lnTo>
                <a:lnTo>
                  <a:pt x="0" y="661359"/>
                </a:lnTo>
                <a:lnTo>
                  <a:pt x="0" y="0"/>
                </a:lnTo>
                <a:close/>
              </a:path>
            </a:pathLst>
          </a:custGeom>
          <a:solidFill>
            <a:srgbClr val="CBD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custDataLst>
      <p:tags r:id="rId2"/>
    </p:custDataLst>
    <p:extLst>
      <p:ext uri="{BB962C8B-B14F-4D97-AF65-F5344CB8AC3E}">
        <p14:creationId xmlns:p14="http://schemas.microsoft.com/office/powerpoint/2010/main" val="289675723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Franklin Gothic Book" panose="020B0503020102020204" pitchFamily="34" charset="0"/>
        <a:buChar char="–"/>
        <a:defRPr sz="2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09600" y="1600200"/>
            <a:ext cx="1097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8" name="Group 11"/>
          <p:cNvGrpSpPr>
            <a:grpSpLocks/>
          </p:cNvGrpSpPr>
          <p:nvPr/>
        </p:nvGrpSpPr>
        <p:grpSpPr bwMode="auto">
          <a:xfrm>
            <a:off x="0" y="-1588"/>
            <a:ext cx="366184" cy="6858001"/>
            <a:chOff x="0" y="0"/>
            <a:chExt cx="192" cy="4320"/>
          </a:xfrm>
        </p:grpSpPr>
        <p:sp>
          <p:nvSpPr>
            <p:cNvPr id="18439" name="Rectangle 7"/>
            <p:cNvSpPr>
              <a:spLocks noChangeArrowheads="1"/>
            </p:cNvSpPr>
            <p:nvPr/>
          </p:nvSpPr>
          <p:spPr bwMode="auto">
            <a:xfrm>
              <a:off x="0" y="0"/>
              <a:ext cx="192" cy="912"/>
            </a:xfrm>
            <a:prstGeom prst="rect">
              <a:avLst/>
            </a:prstGeom>
            <a:solidFill>
              <a:srgbClr val="005480"/>
            </a:solidFill>
            <a:ln w="9525">
              <a:no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18441" name="Rectangle 9"/>
            <p:cNvSpPr>
              <a:spLocks noChangeArrowheads="1"/>
            </p:cNvSpPr>
            <p:nvPr/>
          </p:nvSpPr>
          <p:spPr bwMode="auto">
            <a:xfrm>
              <a:off x="0" y="912"/>
              <a:ext cx="192" cy="3408"/>
            </a:xfrm>
            <a:prstGeom prst="rect">
              <a:avLst/>
            </a:prstGeom>
            <a:solidFill>
              <a:srgbClr val="008265"/>
            </a:solidFill>
            <a:ln w="9525">
              <a:noFill/>
              <a:miter lim="800000"/>
              <a:headEnd/>
              <a:tailEnd/>
            </a:ln>
            <a:effectLst/>
          </p:spPr>
          <p:txBody>
            <a:bodyPr wrap="none" anchor="ctr"/>
            <a:lstStyle/>
            <a:p>
              <a:pPr algn="ctr" eaLnBrk="1" hangingPunct="1">
                <a:defRPr/>
              </a:pPr>
              <a:endParaRPr lang="en-US" sz="2400">
                <a:latin typeface="Times New Roman" pitchFamily="18" charset="0"/>
              </a:endParaRPr>
            </a:p>
          </p:txBody>
        </p:sp>
      </p:grpSp>
      <p:pic>
        <p:nvPicPr>
          <p:cNvPr id="8" name="Picture 7"/>
          <p:cNvPicPr/>
          <p:nvPr userDrawn="1"/>
        </p:nvPicPr>
        <p:blipFill>
          <a:blip r:embed="rId11" cstate="print">
            <a:extLst>
              <a:ext uri="{28A0092B-C50C-407E-A947-70E740481C1C}">
                <a14:useLocalDpi xmlns:a14="http://schemas.microsoft.com/office/drawing/2010/main" val="0"/>
              </a:ext>
            </a:extLst>
          </a:blip>
          <a:stretch>
            <a:fillRect/>
          </a:stretch>
        </p:blipFill>
        <p:spPr bwMode="auto">
          <a:xfrm>
            <a:off x="9503834" y="6172200"/>
            <a:ext cx="2281767" cy="5257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9868823"/>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txStyles>
    <p:titleStyle>
      <a:lvl1pPr algn="r" rtl="0" eaLnBrk="1" fontAlgn="base" hangingPunct="1">
        <a:spcBef>
          <a:spcPct val="0"/>
        </a:spcBef>
        <a:spcAft>
          <a:spcPct val="0"/>
        </a:spcAft>
        <a:defRPr sz="4400" b="1">
          <a:solidFill>
            <a:srgbClr val="005480"/>
          </a:solidFill>
          <a:latin typeface="+mj-lt"/>
          <a:ea typeface="+mj-ea"/>
          <a:cs typeface="+mj-cs"/>
        </a:defRPr>
      </a:lvl1pPr>
      <a:lvl2pPr algn="r" rtl="0" eaLnBrk="1" fontAlgn="base" hangingPunct="1">
        <a:spcBef>
          <a:spcPct val="0"/>
        </a:spcBef>
        <a:spcAft>
          <a:spcPct val="0"/>
        </a:spcAft>
        <a:defRPr sz="4400" b="1">
          <a:solidFill>
            <a:srgbClr val="005480"/>
          </a:solidFill>
          <a:latin typeface="Arial" charset="0"/>
        </a:defRPr>
      </a:lvl2pPr>
      <a:lvl3pPr algn="r" rtl="0" eaLnBrk="1" fontAlgn="base" hangingPunct="1">
        <a:spcBef>
          <a:spcPct val="0"/>
        </a:spcBef>
        <a:spcAft>
          <a:spcPct val="0"/>
        </a:spcAft>
        <a:defRPr sz="4400" b="1">
          <a:solidFill>
            <a:srgbClr val="005480"/>
          </a:solidFill>
          <a:latin typeface="Arial" charset="0"/>
        </a:defRPr>
      </a:lvl3pPr>
      <a:lvl4pPr algn="r" rtl="0" eaLnBrk="1" fontAlgn="base" hangingPunct="1">
        <a:spcBef>
          <a:spcPct val="0"/>
        </a:spcBef>
        <a:spcAft>
          <a:spcPct val="0"/>
        </a:spcAft>
        <a:defRPr sz="4400" b="1">
          <a:solidFill>
            <a:srgbClr val="005480"/>
          </a:solidFill>
          <a:latin typeface="Arial" charset="0"/>
        </a:defRPr>
      </a:lvl4pPr>
      <a:lvl5pPr algn="r" rtl="0" eaLnBrk="1" fontAlgn="base" hangingPunct="1">
        <a:spcBef>
          <a:spcPct val="0"/>
        </a:spcBef>
        <a:spcAft>
          <a:spcPct val="0"/>
        </a:spcAft>
        <a:defRPr sz="4400" b="1">
          <a:solidFill>
            <a:srgbClr val="005480"/>
          </a:solidFill>
          <a:latin typeface="Arial" charset="0"/>
        </a:defRPr>
      </a:lvl5pPr>
      <a:lvl6pPr marL="457200" algn="r" rtl="0" eaLnBrk="1" fontAlgn="base" hangingPunct="1">
        <a:spcBef>
          <a:spcPct val="0"/>
        </a:spcBef>
        <a:spcAft>
          <a:spcPct val="0"/>
        </a:spcAft>
        <a:defRPr sz="4400" b="1">
          <a:solidFill>
            <a:srgbClr val="005480"/>
          </a:solidFill>
          <a:latin typeface="Arial" charset="0"/>
        </a:defRPr>
      </a:lvl6pPr>
      <a:lvl7pPr marL="914400" algn="r" rtl="0" eaLnBrk="1" fontAlgn="base" hangingPunct="1">
        <a:spcBef>
          <a:spcPct val="0"/>
        </a:spcBef>
        <a:spcAft>
          <a:spcPct val="0"/>
        </a:spcAft>
        <a:defRPr sz="4400" b="1">
          <a:solidFill>
            <a:srgbClr val="005480"/>
          </a:solidFill>
          <a:latin typeface="Arial" charset="0"/>
        </a:defRPr>
      </a:lvl7pPr>
      <a:lvl8pPr marL="1371600" algn="r" rtl="0" eaLnBrk="1" fontAlgn="base" hangingPunct="1">
        <a:spcBef>
          <a:spcPct val="0"/>
        </a:spcBef>
        <a:spcAft>
          <a:spcPct val="0"/>
        </a:spcAft>
        <a:defRPr sz="4400" b="1">
          <a:solidFill>
            <a:srgbClr val="005480"/>
          </a:solidFill>
          <a:latin typeface="Arial" charset="0"/>
        </a:defRPr>
      </a:lvl8pPr>
      <a:lvl9pPr marL="1828800" algn="r" rtl="0" eaLnBrk="1" fontAlgn="base" hangingPunct="1">
        <a:spcBef>
          <a:spcPct val="0"/>
        </a:spcBef>
        <a:spcAft>
          <a:spcPct val="0"/>
        </a:spcAft>
        <a:defRPr sz="4400" b="1">
          <a:solidFill>
            <a:srgbClr val="005480"/>
          </a:solidFill>
          <a:latin typeface="Arial" charset="0"/>
        </a:defRPr>
      </a:lvl9pPr>
    </p:titleStyle>
    <p:bodyStyle>
      <a:lvl1pPr marL="342900" indent="-342900" algn="l" rtl="0" eaLnBrk="1" fontAlgn="base" hangingPunct="1">
        <a:spcBef>
          <a:spcPct val="20000"/>
        </a:spcBef>
        <a:spcAft>
          <a:spcPct val="0"/>
        </a:spcAft>
        <a:buClr>
          <a:srgbClr val="005480"/>
        </a:buClr>
        <a:buFont typeface="Wingdings" pitchFamily="2" charset="2"/>
        <a:buChar char="§"/>
        <a:defRPr sz="3200">
          <a:solidFill>
            <a:srgbClr val="005480"/>
          </a:solidFill>
          <a:latin typeface="+mn-lt"/>
          <a:ea typeface="+mn-ea"/>
          <a:cs typeface="+mn-cs"/>
        </a:defRPr>
      </a:lvl1pPr>
      <a:lvl2pPr marL="742950" indent="-285750" algn="l" rtl="0" eaLnBrk="1" fontAlgn="base" hangingPunct="1">
        <a:spcBef>
          <a:spcPct val="20000"/>
        </a:spcBef>
        <a:spcAft>
          <a:spcPct val="0"/>
        </a:spcAft>
        <a:buClr>
          <a:srgbClr val="008265"/>
        </a:buClr>
        <a:buChar char="•"/>
        <a:defRPr sz="2800">
          <a:solidFill>
            <a:srgbClr val="005480"/>
          </a:solidFill>
          <a:latin typeface="+mn-lt"/>
        </a:defRPr>
      </a:lvl2pPr>
      <a:lvl3pPr marL="1143000" indent="-228600" algn="l" rtl="0" eaLnBrk="1" fontAlgn="base" hangingPunct="1">
        <a:spcBef>
          <a:spcPct val="20000"/>
        </a:spcBef>
        <a:spcAft>
          <a:spcPct val="0"/>
        </a:spcAft>
        <a:buClr>
          <a:srgbClr val="9FA1A4"/>
        </a:buClr>
        <a:buSzPct val="80000"/>
        <a:buFont typeface="Wingdings" pitchFamily="2" charset="2"/>
        <a:buChar char=""/>
        <a:defRPr sz="2400">
          <a:solidFill>
            <a:srgbClr val="005480"/>
          </a:solidFill>
          <a:latin typeface="+mn-lt"/>
        </a:defRPr>
      </a:lvl3pPr>
      <a:lvl4pPr marL="1600200" indent="-228600" algn="l" rtl="0" eaLnBrk="1" fontAlgn="base" hangingPunct="1">
        <a:spcBef>
          <a:spcPct val="20000"/>
        </a:spcBef>
        <a:spcAft>
          <a:spcPct val="0"/>
        </a:spcAft>
        <a:buClr>
          <a:srgbClr val="005480"/>
        </a:buClr>
        <a:buFont typeface="Wingdings" pitchFamily="2" charset="2"/>
        <a:buChar char="§"/>
        <a:defRPr sz="2000">
          <a:solidFill>
            <a:srgbClr val="005480"/>
          </a:solidFill>
          <a:latin typeface="+mn-lt"/>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rgbClr val="005480"/>
          </a:solidFill>
          <a:latin typeface="+mn-lt"/>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rgbClr val="005480"/>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rgbClr val="005480"/>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rgbClr val="005480"/>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rgbClr val="00548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www.healthyntexas.org/indicators/index/view?indicatorId=411&amp;localeId=39588" TargetMode="External"/><Relationship Id="rId2" Type="http://schemas.openxmlformats.org/officeDocument/2006/relationships/chart" Target="../charts/chart1.xml"/><Relationship Id="rId1" Type="http://schemas.openxmlformats.org/officeDocument/2006/relationships/slideLayout" Target="../slideLayouts/slideLayout12.xml"/><Relationship Id="rId5" Type="http://schemas.openxmlformats.org/officeDocument/2006/relationships/hyperlink" Target="https://www.census.gov/data/tables/2021/demo/families/cps-2021.html" TargetMode="External"/><Relationship Id="rId4" Type="http://schemas.openxmlformats.org/officeDocument/2006/relationships/hyperlink" Target="https://www.healthyntexas.org/indicators/index/view?indicatorId=411&amp;periodId=4523&amp;localeId=13930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hyperlink" Target="https://www.buildhealthyplaces.org/about-us/"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64.jpe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DEFC2DB-8384-42F2-8677-165087A1EDEF}"/>
              </a:ext>
            </a:extLst>
          </p:cNvPr>
          <p:cNvSpPr>
            <a:spLocks noGrp="1"/>
          </p:cNvSpPr>
          <p:nvPr>
            <p:ph idx="1"/>
          </p:nvPr>
        </p:nvSpPr>
        <p:spPr/>
        <p:txBody>
          <a:bodyPr/>
          <a:lstStyle/>
          <a:p>
            <a:pPr marL="192881" indent="-192881" defTabSz="508180">
              <a:spcAft>
                <a:spcPts val="600"/>
              </a:spcAft>
              <a:buFont typeface="Arial" panose="020B0604020202020204" pitchFamily="34" charset="0"/>
              <a:buChar char="•"/>
            </a:pPr>
            <a:r>
              <a:rPr lang="en-US" altLang="en-US" sz="2400" dirty="0"/>
              <a:t>All lines are muted throughout the webinar</a:t>
            </a:r>
          </a:p>
          <a:p>
            <a:pPr marL="192881" indent="-192881" defTabSz="508180">
              <a:spcAft>
                <a:spcPts val="600"/>
              </a:spcAft>
              <a:buFont typeface="Arial" panose="020B0604020202020204" pitchFamily="34" charset="0"/>
              <a:buChar char="•"/>
            </a:pPr>
            <a:endParaRPr lang="en-US" altLang="en-US" dirty="0"/>
          </a:p>
          <a:p>
            <a:pPr marL="192881" indent="-192881" defTabSz="508180">
              <a:spcAft>
                <a:spcPts val="600"/>
              </a:spcAft>
              <a:buFont typeface="Arial" panose="020B0604020202020204" pitchFamily="34" charset="0"/>
              <a:buChar char="•"/>
            </a:pPr>
            <a:r>
              <a:rPr lang="en-US" altLang="en-US" sz="2400" dirty="0"/>
              <a:t>Engage using the chat</a:t>
            </a:r>
          </a:p>
          <a:p>
            <a:pPr marL="650081" lvl="1" indent="-192881" defTabSz="508180">
              <a:spcAft>
                <a:spcPts val="600"/>
              </a:spcAft>
              <a:buFont typeface="Arial" panose="020B0604020202020204" pitchFamily="34" charset="0"/>
              <a:buChar char="•"/>
            </a:pPr>
            <a:r>
              <a:rPr lang="en-US" altLang="en-US" sz="2400" dirty="0"/>
              <a:t>Select CHAT</a:t>
            </a:r>
          </a:p>
          <a:p>
            <a:pPr marL="914400" lvl="1" indent="-457200" defTabSz="508180">
              <a:spcAft>
                <a:spcPts val="600"/>
              </a:spcAft>
              <a:buFont typeface="Wingdings" panose="05000000000000000000" pitchFamily="2" charset="2"/>
              <a:buChar char="ü"/>
            </a:pPr>
            <a:r>
              <a:rPr lang="en-US" altLang="en-US" sz="2400" dirty="0"/>
              <a:t> all participants and attendees</a:t>
            </a:r>
          </a:p>
          <a:p>
            <a:pPr marL="0" indent="0" defTabSz="508180">
              <a:spcAft>
                <a:spcPts val="600"/>
              </a:spcAft>
              <a:buFont typeface="Arial" panose="020B0604020202020204" pitchFamily="34" charset="0"/>
              <a:buNone/>
            </a:pPr>
            <a:endParaRPr lang="en-US" altLang="en-US" dirty="0"/>
          </a:p>
          <a:p>
            <a:pPr marL="192881" indent="-192881" defTabSz="508180">
              <a:spcAft>
                <a:spcPts val="600"/>
              </a:spcAft>
              <a:buFont typeface="Arial" panose="020B0604020202020204" pitchFamily="34" charset="0"/>
              <a:buChar char="•"/>
            </a:pPr>
            <a:r>
              <a:rPr lang="en-US" altLang="en-US" sz="2400" dirty="0"/>
              <a:t>Use the Q/A for the discussion at the end</a:t>
            </a:r>
          </a:p>
          <a:p>
            <a:pPr marL="0" indent="0" defTabSz="508180">
              <a:spcAft>
                <a:spcPts val="600"/>
              </a:spcAft>
              <a:buFont typeface="Arial" panose="020B0604020202020204" pitchFamily="34" charset="0"/>
              <a:buNone/>
            </a:pPr>
            <a:endParaRPr lang="en-US" altLang="en-US" dirty="0"/>
          </a:p>
          <a:p>
            <a:pPr marL="192881" indent="-192881" defTabSz="508180">
              <a:spcAft>
                <a:spcPts val="600"/>
              </a:spcAft>
              <a:buFont typeface="Arial" panose="020B0604020202020204" pitchFamily="34" charset="0"/>
              <a:buChar char="•"/>
            </a:pPr>
            <a:r>
              <a:rPr lang="en-US" altLang="en-US" sz="2400" dirty="0"/>
              <a:t>This webinar will be recorded; We will send you the slides, recording, &amp; resources following the event</a:t>
            </a:r>
          </a:p>
          <a:p>
            <a:endParaRPr lang="en-US" dirty="0"/>
          </a:p>
        </p:txBody>
      </p:sp>
      <p:sp>
        <p:nvSpPr>
          <p:cNvPr id="6" name="Title 5">
            <a:extLst>
              <a:ext uri="{FF2B5EF4-FFF2-40B4-BE49-F238E27FC236}">
                <a16:creationId xmlns:a16="http://schemas.microsoft.com/office/drawing/2014/main" id="{CD3EA8E5-6783-4004-8EA3-A1A952786B3A}"/>
              </a:ext>
            </a:extLst>
          </p:cNvPr>
          <p:cNvSpPr>
            <a:spLocks noGrp="1"/>
          </p:cNvSpPr>
          <p:nvPr>
            <p:ph type="title"/>
          </p:nvPr>
        </p:nvSpPr>
        <p:spPr/>
        <p:txBody>
          <a:bodyPr/>
          <a:lstStyle/>
          <a:p>
            <a:r>
              <a:rPr lang="en-US"/>
              <a:t>A few technical points</a:t>
            </a:r>
          </a:p>
        </p:txBody>
      </p:sp>
    </p:spTree>
    <p:extLst>
      <p:ext uri="{BB962C8B-B14F-4D97-AF65-F5344CB8AC3E}">
        <p14:creationId xmlns:p14="http://schemas.microsoft.com/office/powerpoint/2010/main" val="1283266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Lown Institute: Racism Impacts Health</a:t>
            </a:r>
          </a:p>
        </p:txBody>
      </p:sp>
      <p:pic>
        <p:nvPicPr>
          <p:cNvPr id="5" name="Content Placeholder 4"/>
          <p:cNvPicPr>
            <a:picLocks noGrp="1" noChangeAspect="1"/>
          </p:cNvPicPr>
          <p:nvPr>
            <p:ph idx="1"/>
          </p:nvPr>
        </p:nvPicPr>
        <p:blipFill>
          <a:blip r:embed="rId3"/>
          <a:stretch>
            <a:fillRect/>
          </a:stretch>
        </p:blipFill>
        <p:spPr>
          <a:xfrm>
            <a:off x="1295400" y="1588810"/>
            <a:ext cx="9448800" cy="4354790"/>
          </a:xfrm>
          <a:prstGeom prst="rect">
            <a:avLst/>
          </a:prstGeom>
        </p:spPr>
      </p:pic>
    </p:spTree>
    <p:extLst>
      <p:ext uri="{BB962C8B-B14F-4D97-AF65-F5344CB8AC3E}">
        <p14:creationId xmlns:p14="http://schemas.microsoft.com/office/powerpoint/2010/main" val="2727403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E0E098A-D78E-643F-D503-6A473C6B1D60}"/>
              </a:ext>
            </a:extLst>
          </p:cNvPr>
          <p:cNvGraphicFramePr/>
          <p:nvPr/>
        </p:nvGraphicFramePr>
        <p:xfrm>
          <a:off x="1652620" y="393981"/>
          <a:ext cx="9577422" cy="6070037"/>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B79F07E7-B74C-8746-AA22-FF4B236BF513}"/>
              </a:ext>
            </a:extLst>
          </p:cNvPr>
          <p:cNvSpPr/>
          <p:nvPr/>
        </p:nvSpPr>
        <p:spPr>
          <a:xfrm>
            <a:off x="8924587" y="4805463"/>
            <a:ext cx="2470826"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sng" strike="noStrike" kern="1200" cap="none" spc="0" normalizeH="0" baseline="0" noProof="0" dirty="0">
                <a:ln>
                  <a:noFill/>
                </a:ln>
                <a:solidFill>
                  <a:srgbClr val="005480"/>
                </a:solidFill>
                <a:effectLst/>
                <a:uLnTx/>
                <a:uFillTx/>
                <a:latin typeface="Verdana" pitchFamily="34" charset="0"/>
                <a:ea typeface="+mn-ea"/>
                <a:cs typeface="+mn-cs"/>
              </a:rPr>
              <a:t>References:</a:t>
            </a:r>
            <a:endParaRPr kumimoji="0" lang="en-US" sz="1200" b="0" i="0" u="none" strike="noStrike" kern="1200" cap="none" spc="0" normalizeH="0" baseline="0" noProof="0" dirty="0">
              <a:ln>
                <a:noFill/>
              </a:ln>
              <a:solidFill>
                <a:srgbClr val="00548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30000" noProof="0" dirty="0">
                <a:ln>
                  <a:noFill/>
                </a:ln>
                <a:solidFill>
                  <a:srgbClr val="005480"/>
                </a:solidFill>
                <a:effectLst/>
                <a:uLnTx/>
                <a:uFillTx/>
                <a:latin typeface="Verdana" pitchFamily="34" charset="0"/>
                <a:ea typeface="+mn-ea"/>
                <a:cs typeface="+mn-cs"/>
              </a:rPr>
              <a:t>1 </a:t>
            </a:r>
            <a:r>
              <a:rPr kumimoji="0" lang="en-US" sz="1200" b="0" i="0" u="none" strike="noStrike" kern="1200" cap="none" spc="0" normalizeH="0" baseline="0" noProof="0" dirty="0">
                <a:ln>
                  <a:noFill/>
                </a:ln>
                <a:solidFill>
                  <a:srgbClr val="005480"/>
                </a:solidFill>
                <a:effectLst/>
                <a:uLnTx/>
                <a:uFillTx/>
                <a:latin typeface="Verdana" pitchFamily="34" charset="0"/>
                <a:ea typeface="+mn-ea"/>
                <a:cs typeface="+mn-cs"/>
              </a:rPr>
              <a:t>American Census Survey (2015 – 2019) </a:t>
            </a:r>
            <a:r>
              <a:rPr kumimoji="0" lang="en-US" sz="1200" b="0" i="0" u="sng" strike="noStrike" kern="1200" cap="none" spc="0" normalizeH="0" baseline="0" noProof="0" dirty="0">
                <a:ln>
                  <a:noFill/>
                </a:ln>
                <a:solidFill>
                  <a:srgbClr val="005480"/>
                </a:solidFill>
                <a:effectLst/>
                <a:uLnTx/>
                <a:uFillTx/>
                <a:latin typeface="Verdana" pitchFamily="34" charset="0"/>
                <a:ea typeface="+mn-ea"/>
                <a:cs typeface="+mn-cs"/>
                <a:hlinkClick r:id="rId3"/>
              </a:rPr>
              <a:t>URL Link</a:t>
            </a:r>
            <a:endParaRPr kumimoji="0" lang="en-US" sz="1200" b="0" i="0" u="none" strike="noStrike" kern="1200" cap="none" spc="0" normalizeH="0" baseline="0" noProof="0" dirty="0">
              <a:ln>
                <a:noFill/>
              </a:ln>
              <a:solidFill>
                <a:srgbClr val="00548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30000" noProof="0" dirty="0">
                <a:ln>
                  <a:noFill/>
                </a:ln>
                <a:solidFill>
                  <a:srgbClr val="005480"/>
                </a:solidFill>
                <a:effectLst/>
                <a:uLnTx/>
                <a:uFillTx/>
                <a:latin typeface="Verdana" pitchFamily="34" charset="0"/>
                <a:ea typeface="+mn-ea"/>
                <a:cs typeface="+mn-cs"/>
              </a:rPr>
              <a:t>2 </a:t>
            </a:r>
            <a:r>
              <a:rPr kumimoji="0" lang="en-US" sz="1200" b="0" i="0" u="none" strike="noStrike" kern="1200" cap="none" spc="0" normalizeH="0" baseline="0" noProof="0" dirty="0">
                <a:ln>
                  <a:noFill/>
                </a:ln>
                <a:solidFill>
                  <a:srgbClr val="005480"/>
                </a:solidFill>
                <a:effectLst/>
                <a:uLnTx/>
                <a:uFillTx/>
                <a:latin typeface="Verdana" pitchFamily="34" charset="0"/>
                <a:ea typeface="+mn-ea"/>
                <a:cs typeface="+mn-cs"/>
              </a:rPr>
              <a:t>American Census Survey (2015 – 2019) </a:t>
            </a:r>
            <a:r>
              <a:rPr kumimoji="0" lang="en-US" sz="1200" b="0" i="0" u="sng" strike="noStrike" kern="1200" cap="none" spc="0" normalizeH="0" baseline="0" noProof="0" dirty="0">
                <a:ln>
                  <a:noFill/>
                </a:ln>
                <a:solidFill>
                  <a:srgbClr val="005480"/>
                </a:solidFill>
                <a:effectLst/>
                <a:uLnTx/>
                <a:uFillTx/>
                <a:latin typeface="Verdana" pitchFamily="34" charset="0"/>
                <a:ea typeface="+mn-ea"/>
                <a:cs typeface="+mn-cs"/>
                <a:hlinkClick r:id="rId4"/>
              </a:rPr>
              <a:t>URL Link</a:t>
            </a:r>
            <a:endParaRPr kumimoji="0" lang="en-US" sz="1200" b="0" i="0" u="none" strike="noStrike" kern="1200" cap="none" spc="0" normalizeH="0" baseline="0" noProof="0" dirty="0">
              <a:ln>
                <a:noFill/>
              </a:ln>
              <a:solidFill>
                <a:srgbClr val="00548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30000" noProof="0" dirty="0">
                <a:ln>
                  <a:noFill/>
                </a:ln>
                <a:solidFill>
                  <a:srgbClr val="005480"/>
                </a:solidFill>
                <a:effectLst/>
                <a:uLnTx/>
                <a:uFillTx/>
                <a:latin typeface="Verdana" pitchFamily="34" charset="0"/>
                <a:ea typeface="+mn-ea"/>
                <a:cs typeface="+mn-cs"/>
              </a:rPr>
              <a:t>3 </a:t>
            </a:r>
            <a:r>
              <a:rPr kumimoji="0" lang="en-US" sz="1200" b="0" i="0" u="none" strike="noStrike" kern="1200" cap="none" spc="0" normalizeH="0" baseline="0" noProof="0" dirty="0">
                <a:ln>
                  <a:noFill/>
                </a:ln>
                <a:solidFill>
                  <a:srgbClr val="005480"/>
                </a:solidFill>
                <a:effectLst/>
                <a:uLnTx/>
                <a:uFillTx/>
                <a:latin typeface="Verdana" pitchFamily="34" charset="0"/>
                <a:ea typeface="+mn-ea"/>
                <a:cs typeface="+mn-cs"/>
              </a:rPr>
              <a:t>U.S. Census Bureau – Table FG10. Family Groups: 2021 </a:t>
            </a:r>
            <a:r>
              <a:rPr kumimoji="0" lang="en-US" sz="1200" b="0" i="0" u="sng" strike="noStrike" kern="1200" cap="none" spc="0" normalizeH="0" baseline="0" noProof="0" dirty="0">
                <a:ln>
                  <a:noFill/>
                </a:ln>
                <a:solidFill>
                  <a:srgbClr val="005480"/>
                </a:solidFill>
                <a:effectLst/>
                <a:uLnTx/>
                <a:uFillTx/>
                <a:latin typeface="Verdana" pitchFamily="34" charset="0"/>
                <a:ea typeface="+mn-ea"/>
                <a:cs typeface="+mn-cs"/>
                <a:hlinkClick r:id="rId5"/>
              </a:rPr>
              <a:t>URL LINK</a:t>
            </a:r>
            <a:endParaRPr kumimoji="0" lang="en-US" sz="1200" b="0" i="0" u="none" strike="noStrike" kern="1200" cap="none" spc="0" normalizeH="0" baseline="0" noProof="0" dirty="0">
              <a:ln>
                <a:noFill/>
              </a:ln>
              <a:solidFill>
                <a:srgbClr val="005480"/>
              </a:solidFill>
              <a:effectLst/>
              <a:uLnTx/>
              <a:uFillTx/>
              <a:latin typeface="Verdana" pitchFamily="34" charset="0"/>
              <a:ea typeface="+mn-ea"/>
              <a:cs typeface="+mn-cs"/>
            </a:endParaRPr>
          </a:p>
        </p:txBody>
      </p:sp>
    </p:spTree>
    <p:extLst>
      <p:ext uri="{BB962C8B-B14F-4D97-AF65-F5344CB8AC3E}">
        <p14:creationId xmlns:p14="http://schemas.microsoft.com/office/powerpoint/2010/main" val="2788189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Why refine our model?"/>
          <p:cNvSpPr txBox="1"/>
          <p:nvPr/>
        </p:nvSpPr>
        <p:spPr>
          <a:xfrm>
            <a:off x="2812156" y="1156614"/>
            <a:ext cx="7075687" cy="4539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9050" tIns="19050" rIns="19050" bIns="19050" anchor="ctr">
            <a:spAutoFit/>
          </a:bodyPr>
          <a:lstStyle>
            <a:lvl1pPr algn="l">
              <a:defRPr sz="7200">
                <a:solidFill>
                  <a:srgbClr val="1E96AE"/>
                </a:solidFill>
                <a:latin typeface="Gill Sans"/>
                <a:ea typeface="Gill Sans"/>
                <a:cs typeface="Gill Sans"/>
                <a:sym typeface="Gill San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0" i="0" u="none" strike="noStrike" kern="1200" cap="none" spc="0" normalizeH="0" baseline="0" noProof="0" dirty="0">
                <a:ln>
                  <a:noFill/>
                </a:ln>
                <a:solidFill>
                  <a:srgbClr val="1E96AE"/>
                </a:solidFill>
                <a:effectLst/>
                <a:uLnTx/>
                <a:uFillTx/>
                <a:latin typeface="Gill Sans"/>
                <a:sym typeface="Gill Sans"/>
              </a:rPr>
              <a:t>The Big Idea: Purpose Built Model</a:t>
            </a:r>
          </a:p>
        </p:txBody>
      </p:sp>
      <p:sp>
        <p:nvSpPr>
          <p:cNvPr id="2" name="Title 1"/>
          <p:cNvSpPr>
            <a:spLocks noGrp="1"/>
          </p:cNvSpPr>
          <p:nvPr>
            <p:ph type="title"/>
          </p:nvPr>
        </p:nvSpPr>
        <p:spPr>
          <a:xfrm>
            <a:off x="1117600" y="277817"/>
            <a:ext cx="10464800" cy="835848"/>
          </a:xfrm>
        </p:spPr>
        <p:txBody>
          <a:bodyPr/>
          <a:lstStyle/>
          <a:p>
            <a:pPr algn="ctr"/>
            <a:r>
              <a:rPr lang="en-US" dirty="0"/>
              <a:t>Purpose Built Communities</a:t>
            </a:r>
          </a:p>
        </p:txBody>
      </p:sp>
      <p:sp>
        <p:nvSpPr>
          <p:cNvPr id="170" name="Slide Number"/>
          <p:cNvSpPr txBox="1">
            <a:spLocks noGrp="1"/>
          </p:cNvSpPr>
          <p:nvPr>
            <p:ph type="sldNum" sz="quarter" idx="4294967295"/>
          </p:nvPr>
        </p:nvSpPr>
        <p:spPr>
          <a:xfrm>
            <a:off x="12091988" y="5549900"/>
            <a:ext cx="100012" cy="17145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sz="900">
                <a:solidFill>
                  <a:srgbClr val="FFFFFF"/>
                </a:solidFill>
                <a:latin typeface="Gill Sans"/>
                <a:ea typeface="Gill Sans"/>
                <a:cs typeface="Gill Sans"/>
                <a:sym typeface="Gill San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6CB4B4D-7CA3-9044-876B-883B54F8677D}" type="slidenum">
              <a:rPr kumimoji="0" sz="900" b="0" i="0" u="none" strike="noStrike" kern="1200" cap="none" spc="0" normalizeH="0" baseline="0" noProof="0">
                <a:ln>
                  <a:noFill/>
                </a:ln>
                <a:solidFill>
                  <a:srgbClr val="FFFFFF"/>
                </a:solidFill>
                <a:effectLst/>
                <a:uLnTx/>
                <a:uFillTx/>
                <a:latin typeface="Gill Sans"/>
                <a:sym typeface="Gill Sans"/>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sz="900" b="0" i="0" u="none" strike="noStrike" kern="1200" cap="none" spc="0" normalizeH="0" baseline="0" noProof="0">
              <a:ln>
                <a:noFill/>
              </a:ln>
              <a:solidFill>
                <a:srgbClr val="FFFFFF"/>
              </a:solidFill>
              <a:effectLst/>
              <a:uLnTx/>
              <a:uFillTx/>
              <a:latin typeface="Gill Sans"/>
              <a:sym typeface="Gill Sans"/>
            </a:endParaRPr>
          </a:p>
        </p:txBody>
      </p:sp>
      <p:pic>
        <p:nvPicPr>
          <p:cNvPr id="10" name="Picture 2">
            <a:extLst>
              <a:ext uri="{FF2B5EF4-FFF2-40B4-BE49-F238E27FC236}">
                <a16:creationId xmlns:a16="http://schemas.microsoft.com/office/drawing/2014/main" id="{C64E2170-8516-4306-AF06-5482CBC37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668" y="1670389"/>
            <a:ext cx="4075711" cy="387821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30F7AE9C-94E7-42AB-9B26-32A12A8516DD}"/>
              </a:ext>
            </a:extLst>
          </p:cNvPr>
          <p:cNvGrpSpPr/>
          <p:nvPr/>
        </p:nvGrpSpPr>
        <p:grpSpPr>
          <a:xfrm>
            <a:off x="7328327" y="2095808"/>
            <a:ext cx="4527369" cy="1080907"/>
            <a:chOff x="14280920" y="2910524"/>
            <a:chExt cx="10154491" cy="2872581"/>
          </a:xfrm>
        </p:grpSpPr>
        <p:sp>
          <p:nvSpPr>
            <p:cNvPr id="11" name="TextBox 10">
              <a:extLst>
                <a:ext uri="{FF2B5EF4-FFF2-40B4-BE49-F238E27FC236}">
                  <a16:creationId xmlns:a16="http://schemas.microsoft.com/office/drawing/2014/main" id="{5E7FEA20-C5FB-4F17-962F-16305665AE1E}"/>
                </a:ext>
              </a:extLst>
            </p:cNvPr>
            <p:cNvSpPr txBox="1"/>
            <p:nvPr/>
          </p:nvSpPr>
          <p:spPr>
            <a:xfrm>
              <a:off x="17403054" y="2910524"/>
              <a:ext cx="7032357" cy="2872581"/>
            </a:xfrm>
            <a:prstGeom prst="rect">
              <a:avLst/>
            </a:prstGeom>
            <a:noFill/>
          </p:spPr>
          <p:txBody>
            <a:bodyPr wrap="square">
              <a:spAutoFit/>
            </a:bodyPr>
            <a:lstStyle/>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lumMod val="50000"/>
                    </a:srgbClr>
                  </a:solidFill>
                  <a:effectLst/>
                  <a:uLnTx/>
                  <a:uFillTx/>
                  <a:latin typeface="Gill Sans" panose="020B0604020202020204" charset="0"/>
                  <a:ea typeface="+mn-ea"/>
                  <a:cs typeface="+mn-cs"/>
                </a:rPr>
                <a:t>Projects and partnerships prosper when there’s a consistent convener</a:t>
              </a:r>
            </a:p>
          </p:txBody>
        </p:sp>
        <p:cxnSp>
          <p:nvCxnSpPr>
            <p:cNvPr id="5" name="Straight Connector 4">
              <a:extLst>
                <a:ext uri="{FF2B5EF4-FFF2-40B4-BE49-F238E27FC236}">
                  <a16:creationId xmlns:a16="http://schemas.microsoft.com/office/drawing/2014/main" id="{819C24FE-9C6F-4137-8BF0-E9DC8163A728}"/>
                </a:ext>
              </a:extLst>
            </p:cNvPr>
            <p:cNvCxnSpPr>
              <a:cxnSpLocks/>
            </p:cNvCxnSpPr>
            <p:nvPr/>
          </p:nvCxnSpPr>
          <p:spPr>
            <a:xfrm flipH="1">
              <a:off x="14280920" y="4231119"/>
              <a:ext cx="3559665" cy="1427485"/>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5B8592CC-5A28-45AD-A71A-9CE2C82F201C}"/>
              </a:ext>
            </a:extLst>
          </p:cNvPr>
          <p:cNvGrpSpPr/>
          <p:nvPr/>
        </p:nvGrpSpPr>
        <p:grpSpPr>
          <a:xfrm>
            <a:off x="7835233" y="3390100"/>
            <a:ext cx="3231447" cy="1696618"/>
            <a:chOff x="16829952" y="6754263"/>
            <a:chExt cx="8617189" cy="4524310"/>
          </a:xfrm>
        </p:grpSpPr>
        <p:cxnSp>
          <p:nvCxnSpPr>
            <p:cNvPr id="13" name="Straight Connector 12">
              <a:extLst>
                <a:ext uri="{FF2B5EF4-FFF2-40B4-BE49-F238E27FC236}">
                  <a16:creationId xmlns:a16="http://schemas.microsoft.com/office/drawing/2014/main" id="{D784D16B-F50D-42E0-ADC7-4A8C5EBF0F01}"/>
                </a:ext>
              </a:extLst>
            </p:cNvPr>
            <p:cNvCxnSpPr>
              <a:cxnSpLocks/>
            </p:cNvCxnSpPr>
            <p:nvPr/>
          </p:nvCxnSpPr>
          <p:spPr>
            <a:xfrm flipH="1">
              <a:off x="16829952" y="8519875"/>
              <a:ext cx="1828466" cy="42784"/>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1C5928D-E865-4876-BF4B-F8EAC4510474}"/>
                </a:ext>
              </a:extLst>
            </p:cNvPr>
            <p:cNvSpPr txBox="1"/>
            <p:nvPr/>
          </p:nvSpPr>
          <p:spPr>
            <a:xfrm>
              <a:off x="18658417" y="6754263"/>
              <a:ext cx="6788724" cy="4524310"/>
            </a:xfrm>
            <a:prstGeom prst="rect">
              <a:avLst/>
            </a:prstGeom>
            <a:noFill/>
          </p:spPr>
          <p:txBody>
            <a:bodyPr wrap="square" lIns="34290" tIns="17145" rIns="34290" bIns="17145" anchor="t">
              <a:spAutoFit/>
            </a:bodyPr>
            <a:lstStyle/>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lumMod val="50000"/>
                    </a:srgbClr>
                  </a:solidFill>
                  <a:effectLst/>
                  <a:uLnTx/>
                  <a:uFillTx/>
                  <a:latin typeface="Gill Sans"/>
                  <a:ea typeface="+mn-ea"/>
                  <a:cs typeface="+mn-cs"/>
                </a:rPr>
                <a:t>Healthy living requires healthy spaces and access to health care</a:t>
              </a:r>
              <a:r>
                <a:rPr kumimoji="0" lang="en-US" sz="1200" b="1" i="1" u="none" strike="noStrike" kern="1200" cap="none" spc="0" normalizeH="0" baseline="0" noProof="0" dirty="0">
                  <a:ln>
                    <a:noFill/>
                  </a:ln>
                  <a:solidFill>
                    <a:srgbClr val="FFFFFF">
                      <a:lumMod val="50000"/>
                    </a:srgbClr>
                  </a:solidFill>
                  <a:effectLst/>
                  <a:uLnTx/>
                  <a:uFillTx/>
                  <a:latin typeface="Gill Sans"/>
                  <a:ea typeface="+mn-ea"/>
                  <a:cs typeface="+mn-cs"/>
                </a:rPr>
                <a:t> </a:t>
              </a:r>
              <a:endParaRPr kumimoji="0" lang="en-US" sz="1200" b="1" i="1" u="none" strike="noStrike" kern="1200" cap="none" spc="0" normalizeH="0" baseline="0" noProof="0" dirty="0">
                <a:ln>
                  <a:noFill/>
                </a:ln>
                <a:solidFill>
                  <a:srgbClr val="FFFFFF">
                    <a:lumMod val="50000"/>
                  </a:srgbClr>
                </a:solidFill>
                <a:effectLst/>
                <a:uLnTx/>
                <a:uFillTx/>
                <a:latin typeface="Gill Sans" panose="020B0604020202020204" charset="0"/>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endParaRPr kumimoji="0" lang="en-US" sz="1200" b="1" i="1" u="none" strike="noStrike" kern="1200" cap="none" spc="0" normalizeH="0" baseline="0" noProof="0" dirty="0">
                <a:ln>
                  <a:noFill/>
                </a:ln>
                <a:solidFill>
                  <a:srgbClr val="FFFFFF">
                    <a:lumMod val="50000"/>
                  </a:srgbClr>
                </a:solidFill>
                <a:effectLst/>
                <a:uLnTx/>
                <a:uFillTx/>
                <a:latin typeface="Gill Sans" panose="020B0604020202020204" charset="0"/>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lumMod val="50000"/>
                    </a:srgbClr>
                  </a:solidFill>
                  <a:effectLst/>
                  <a:uLnTx/>
                  <a:uFillTx/>
                  <a:latin typeface="Gill Sans" panose="020B0604020202020204" charset="0"/>
                  <a:ea typeface="+mn-ea"/>
                  <a:cs typeface="+mn-cs"/>
                </a:rPr>
                <a:t>Family income today impacts children’s wealth tomorrow</a:t>
              </a:r>
            </a:p>
          </p:txBody>
        </p:sp>
      </p:grpSp>
      <p:grpSp>
        <p:nvGrpSpPr>
          <p:cNvPr id="12" name="Group 11">
            <a:extLst>
              <a:ext uri="{FF2B5EF4-FFF2-40B4-BE49-F238E27FC236}">
                <a16:creationId xmlns:a16="http://schemas.microsoft.com/office/drawing/2014/main" id="{5305E54D-4FF2-48E2-8B5F-CD520FF95F76}"/>
              </a:ext>
            </a:extLst>
          </p:cNvPr>
          <p:cNvGrpSpPr/>
          <p:nvPr/>
        </p:nvGrpSpPr>
        <p:grpSpPr>
          <a:xfrm>
            <a:off x="3289768" y="5334001"/>
            <a:ext cx="1851055" cy="1168709"/>
            <a:chOff x="4758322" y="11973234"/>
            <a:chExt cx="4936146" cy="3116556"/>
          </a:xfrm>
        </p:grpSpPr>
        <p:sp>
          <p:nvSpPr>
            <p:cNvPr id="19" name="TextBox 18">
              <a:extLst>
                <a:ext uri="{FF2B5EF4-FFF2-40B4-BE49-F238E27FC236}">
                  <a16:creationId xmlns:a16="http://schemas.microsoft.com/office/drawing/2014/main" id="{0F099FE0-EB0F-4F81-B380-0FAF7E9D97AE}"/>
                </a:ext>
              </a:extLst>
            </p:cNvPr>
            <p:cNvSpPr txBox="1"/>
            <p:nvPr/>
          </p:nvSpPr>
          <p:spPr>
            <a:xfrm>
              <a:off x="4758322" y="12873798"/>
              <a:ext cx="4936146" cy="2215992"/>
            </a:xfrm>
            <a:prstGeom prst="rect">
              <a:avLst/>
            </a:prstGeom>
            <a:noFill/>
          </p:spPr>
          <p:txBody>
            <a:bodyPr wrap="square">
              <a:spAutoFit/>
            </a:bodyPr>
            <a:lstStyle/>
            <a:p>
              <a:pPr marL="0" marR="0" lvl="0" indent="0" algn="ctr" defTabSz="17145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lumMod val="50000"/>
                    </a:srgbClr>
                  </a:solidFill>
                  <a:effectLst/>
                  <a:uLnTx/>
                  <a:uFillTx/>
                  <a:latin typeface="Gill Sans" panose="020B0604020202020204" charset="0"/>
                  <a:ea typeface="+mn-ea"/>
                  <a:cs typeface="+mn-cs"/>
                </a:rPr>
                <a:t>Zip Code Matters more than Genetic Code</a:t>
              </a:r>
              <a:endParaRPr kumimoji="0" lang="en-US" sz="1600" b="1" i="1" u="none" strike="noStrike" kern="1200" cap="none" spc="0" normalizeH="0" baseline="0" noProof="0" dirty="0">
                <a:ln>
                  <a:noFill/>
                </a:ln>
                <a:solidFill>
                  <a:srgbClr val="FFFFFF">
                    <a:lumMod val="50000"/>
                  </a:srgbClr>
                </a:solidFill>
                <a:effectLst/>
                <a:uLnTx/>
                <a:uFillTx/>
                <a:latin typeface="Gill Sans" panose="020B0604020202020204"/>
                <a:ea typeface="+mn-ea"/>
                <a:cs typeface="+mn-cs"/>
              </a:endParaRPr>
            </a:p>
          </p:txBody>
        </p:sp>
        <p:cxnSp>
          <p:nvCxnSpPr>
            <p:cNvPr id="23" name="Straight Connector 22">
              <a:extLst>
                <a:ext uri="{FF2B5EF4-FFF2-40B4-BE49-F238E27FC236}">
                  <a16:creationId xmlns:a16="http://schemas.microsoft.com/office/drawing/2014/main" id="{1F344B1A-BF46-452B-A543-18B38B748315}"/>
                </a:ext>
              </a:extLst>
            </p:cNvPr>
            <p:cNvCxnSpPr>
              <a:cxnSpLocks/>
            </p:cNvCxnSpPr>
            <p:nvPr/>
          </p:nvCxnSpPr>
          <p:spPr>
            <a:xfrm flipV="1">
              <a:off x="7797231" y="11973234"/>
              <a:ext cx="1863773" cy="900568"/>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7CCDAEF-9FAA-4480-BF31-ED5B622A2D91}"/>
              </a:ext>
            </a:extLst>
          </p:cNvPr>
          <p:cNvGrpSpPr/>
          <p:nvPr/>
        </p:nvGrpSpPr>
        <p:grpSpPr>
          <a:xfrm>
            <a:off x="6508228" y="4730355"/>
            <a:ext cx="2269114" cy="1955267"/>
            <a:chOff x="12651535" y="10067704"/>
            <a:chExt cx="6050969" cy="5214044"/>
          </a:xfrm>
        </p:grpSpPr>
        <p:cxnSp>
          <p:nvCxnSpPr>
            <p:cNvPr id="28" name="Straight Connector 27">
              <a:extLst>
                <a:ext uri="{FF2B5EF4-FFF2-40B4-BE49-F238E27FC236}">
                  <a16:creationId xmlns:a16="http://schemas.microsoft.com/office/drawing/2014/main" id="{8E82992B-3B36-418A-A067-E0DD03C4AC5C}"/>
                </a:ext>
              </a:extLst>
            </p:cNvPr>
            <p:cNvCxnSpPr>
              <a:cxnSpLocks/>
            </p:cNvCxnSpPr>
            <p:nvPr/>
          </p:nvCxnSpPr>
          <p:spPr>
            <a:xfrm flipH="1" flipV="1">
              <a:off x="12651535" y="10067704"/>
              <a:ext cx="2761525" cy="2341463"/>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CED8E3D-AD4A-4745-A4E8-3BF43F5B1E43}"/>
                </a:ext>
              </a:extLst>
            </p:cNvPr>
            <p:cNvSpPr txBox="1"/>
            <p:nvPr/>
          </p:nvSpPr>
          <p:spPr>
            <a:xfrm>
              <a:off x="13105687" y="12409167"/>
              <a:ext cx="5596817" cy="2872581"/>
            </a:xfrm>
            <a:prstGeom prst="rect">
              <a:avLst/>
            </a:prstGeom>
            <a:noFill/>
          </p:spPr>
          <p:txBody>
            <a:bodyPr wrap="square">
              <a:spAutoFit/>
            </a:bodyPr>
            <a:lstStyle/>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lumMod val="50000"/>
                    </a:srgbClr>
                  </a:solidFill>
                  <a:effectLst/>
                  <a:uLnTx/>
                  <a:uFillTx/>
                  <a:latin typeface="Gill Sans" panose="020B0604020202020204" charset="0"/>
                  <a:ea typeface="+mn-ea"/>
                  <a:cs typeface="+mn-cs"/>
                </a:rPr>
                <a:t>Education unlocks opportunity for generations to come</a:t>
              </a:r>
            </a:p>
          </p:txBody>
        </p:sp>
      </p:grpSp>
      <p:grpSp>
        <p:nvGrpSpPr>
          <p:cNvPr id="16" name="Group 15">
            <a:extLst>
              <a:ext uri="{FF2B5EF4-FFF2-40B4-BE49-F238E27FC236}">
                <a16:creationId xmlns:a16="http://schemas.microsoft.com/office/drawing/2014/main" id="{B80D4351-374B-4AA2-BA53-D522894C2E4D}"/>
              </a:ext>
            </a:extLst>
          </p:cNvPr>
          <p:cNvGrpSpPr/>
          <p:nvPr/>
        </p:nvGrpSpPr>
        <p:grpSpPr>
          <a:xfrm>
            <a:off x="1520334" y="3477000"/>
            <a:ext cx="2670665" cy="1077218"/>
            <a:chOff x="-9776" y="6985995"/>
            <a:chExt cx="6840545" cy="2872582"/>
          </a:xfrm>
        </p:grpSpPr>
        <p:cxnSp>
          <p:nvCxnSpPr>
            <p:cNvPr id="26" name="Straight Connector 25">
              <a:extLst>
                <a:ext uri="{FF2B5EF4-FFF2-40B4-BE49-F238E27FC236}">
                  <a16:creationId xmlns:a16="http://schemas.microsoft.com/office/drawing/2014/main" id="{AC77585B-E3C2-40EE-A3CB-26D58335DB28}"/>
                </a:ext>
              </a:extLst>
            </p:cNvPr>
            <p:cNvCxnSpPr>
              <a:cxnSpLocks/>
            </p:cNvCxnSpPr>
            <p:nvPr/>
          </p:nvCxnSpPr>
          <p:spPr>
            <a:xfrm flipH="1">
              <a:off x="4944127" y="8567878"/>
              <a:ext cx="1886642" cy="29725"/>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AA295E8-F286-4779-AD3F-720D0C31D978}"/>
                </a:ext>
              </a:extLst>
            </p:cNvPr>
            <p:cNvSpPr txBox="1"/>
            <p:nvPr/>
          </p:nvSpPr>
          <p:spPr>
            <a:xfrm>
              <a:off x="-9776" y="6985995"/>
              <a:ext cx="5044045" cy="2872582"/>
            </a:xfrm>
            <a:prstGeom prst="rect">
              <a:avLst/>
            </a:prstGeom>
            <a:noFill/>
          </p:spPr>
          <p:txBody>
            <a:bodyPr wrap="square">
              <a:spAutoFit/>
            </a:bodyPr>
            <a:lstStyle/>
            <a:p>
              <a:pPr marL="0" marR="0" lvl="0" indent="0" algn="ctr" defTabSz="219075" rtl="0" eaLnBrk="0" fontAlgn="ctr"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lumMod val="50000"/>
                    </a:srgbClr>
                  </a:solidFill>
                  <a:effectLst/>
                  <a:uLnTx/>
                  <a:uFillTx/>
                  <a:latin typeface="Gill Sans" panose="020B0604020202020204" charset="0"/>
                  <a:ea typeface="+mn-ea"/>
                  <a:cs typeface="+mn-cs"/>
                </a:rPr>
                <a:t>High quality stable housing is an anchor, not an option</a:t>
              </a:r>
            </a:p>
          </p:txBody>
        </p:sp>
      </p:grpSp>
      <p:grpSp>
        <p:nvGrpSpPr>
          <p:cNvPr id="29" name="Group 28">
            <a:extLst>
              <a:ext uri="{FF2B5EF4-FFF2-40B4-BE49-F238E27FC236}">
                <a16:creationId xmlns:a16="http://schemas.microsoft.com/office/drawing/2014/main" id="{C9483A26-4CEF-4D0E-9AA2-470C1C5EC299}"/>
              </a:ext>
            </a:extLst>
          </p:cNvPr>
          <p:cNvGrpSpPr/>
          <p:nvPr/>
        </p:nvGrpSpPr>
        <p:grpSpPr>
          <a:xfrm>
            <a:off x="1295400" y="1828800"/>
            <a:ext cx="3650148" cy="830997"/>
            <a:chOff x="-609603" y="2590799"/>
            <a:chExt cx="9733727" cy="2215993"/>
          </a:xfrm>
        </p:grpSpPr>
        <p:sp>
          <p:nvSpPr>
            <p:cNvPr id="44" name="TextBox 43">
              <a:extLst>
                <a:ext uri="{FF2B5EF4-FFF2-40B4-BE49-F238E27FC236}">
                  <a16:creationId xmlns:a16="http://schemas.microsoft.com/office/drawing/2014/main" id="{C59EFE96-DD94-4860-B2B2-7491A4B7B5FB}"/>
                </a:ext>
              </a:extLst>
            </p:cNvPr>
            <p:cNvSpPr txBox="1"/>
            <p:nvPr/>
          </p:nvSpPr>
          <p:spPr>
            <a:xfrm>
              <a:off x="-609603" y="2590799"/>
              <a:ext cx="8527069" cy="2215993"/>
            </a:xfrm>
            <a:prstGeom prst="rect">
              <a:avLst/>
            </a:prstGeom>
            <a:noFill/>
          </p:spPr>
          <p:txBody>
            <a:bodyPr wrap="square">
              <a:spAutoFit/>
            </a:bodyPr>
            <a:lstStyle/>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lumMod val="50000"/>
                    </a:srgbClr>
                  </a:solidFill>
                  <a:effectLst/>
                  <a:uLnTx/>
                  <a:uFillTx/>
                  <a:latin typeface="Gill Sans" panose="020B0604020202020204" charset="0"/>
                  <a:ea typeface="+mn-ea"/>
                  <a:cs typeface="+mn-cs"/>
                </a:rPr>
                <a:t>To solve complex problems, even great leaders need coaching</a:t>
              </a:r>
            </a:p>
          </p:txBody>
        </p:sp>
        <p:cxnSp>
          <p:nvCxnSpPr>
            <p:cNvPr id="46" name="Straight Connector 45">
              <a:extLst>
                <a:ext uri="{FF2B5EF4-FFF2-40B4-BE49-F238E27FC236}">
                  <a16:creationId xmlns:a16="http://schemas.microsoft.com/office/drawing/2014/main" id="{1EA3BC6F-F64C-4D5A-93D6-8BAC85125BA7}"/>
                </a:ext>
              </a:extLst>
            </p:cNvPr>
            <p:cNvCxnSpPr>
              <a:cxnSpLocks/>
            </p:cNvCxnSpPr>
            <p:nvPr/>
          </p:nvCxnSpPr>
          <p:spPr>
            <a:xfrm flipH="1" flipV="1">
              <a:off x="6920911" y="3698794"/>
              <a:ext cx="2203213" cy="24602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a:blip r:embed="rId4"/>
          <a:stretch>
            <a:fillRect/>
          </a:stretch>
        </p:blipFill>
        <p:spPr>
          <a:xfrm>
            <a:off x="9634995" y="6087208"/>
            <a:ext cx="2192627" cy="537017"/>
          </a:xfrm>
          <a:prstGeom prst="rect">
            <a:avLst/>
          </a:prstGeom>
        </p:spPr>
      </p:pic>
    </p:spTree>
    <p:extLst>
      <p:ext uri="{BB962C8B-B14F-4D97-AF65-F5344CB8AC3E}">
        <p14:creationId xmlns:p14="http://schemas.microsoft.com/office/powerpoint/2010/main" val="993790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1049000" cy="1139825"/>
          </a:xfrm>
        </p:spPr>
        <p:txBody>
          <a:bodyPr/>
          <a:lstStyle/>
          <a:p>
            <a:pPr algn="ctr"/>
            <a:r>
              <a:rPr lang="en-US" sz="3200" dirty="0"/>
              <a:t>Healthcare Systems Address Social Determinants of Health within the Purpose Built Network</a:t>
            </a:r>
          </a:p>
        </p:txBody>
      </p:sp>
      <p:sp>
        <p:nvSpPr>
          <p:cNvPr id="4" name="Content Placeholder 3"/>
          <p:cNvSpPr>
            <a:spLocks noGrp="1"/>
          </p:cNvSpPr>
          <p:nvPr>
            <p:ph idx="1"/>
          </p:nvPr>
        </p:nvSpPr>
        <p:spPr/>
        <p:txBody>
          <a:bodyPr/>
          <a:lstStyle/>
          <a:p>
            <a:pPr>
              <a:lnSpc>
                <a:spcPct val="110000"/>
              </a:lnSpc>
              <a:spcBef>
                <a:spcPts val="600"/>
              </a:spcBef>
              <a:spcAft>
                <a:spcPts val="600"/>
              </a:spcAft>
            </a:pPr>
            <a:r>
              <a:rPr lang="en-US" dirty="0">
                <a:solidFill>
                  <a:schemeClr val="bg2">
                    <a:lumMod val="50000"/>
                  </a:schemeClr>
                </a:solidFill>
                <a:ea typeface="Times New Roman" panose="02020603050405020304" pitchFamily="18" charset="0"/>
              </a:rPr>
              <a:t>Health care access</a:t>
            </a:r>
          </a:p>
          <a:p>
            <a:pPr>
              <a:lnSpc>
                <a:spcPct val="110000"/>
              </a:lnSpc>
              <a:spcBef>
                <a:spcPts val="600"/>
              </a:spcBef>
              <a:spcAft>
                <a:spcPts val="600"/>
              </a:spcAft>
            </a:pPr>
            <a:r>
              <a:rPr lang="en-US" dirty="0">
                <a:solidFill>
                  <a:schemeClr val="bg2">
                    <a:lumMod val="50000"/>
                  </a:schemeClr>
                </a:solidFill>
                <a:ea typeface="Calibri" panose="020F0502020204030204" pitchFamily="34" charset="0"/>
              </a:rPr>
              <a:t>Employment opportunities</a:t>
            </a:r>
          </a:p>
          <a:p>
            <a:pPr>
              <a:spcBef>
                <a:spcPts val="600"/>
              </a:spcBef>
              <a:spcAft>
                <a:spcPts val="600"/>
              </a:spcAft>
            </a:pPr>
            <a:r>
              <a:rPr lang="en-US" dirty="0">
                <a:solidFill>
                  <a:schemeClr val="bg2">
                    <a:lumMod val="50000"/>
                  </a:schemeClr>
                </a:solidFill>
                <a:ea typeface="Times New Roman" panose="02020603050405020304" pitchFamily="18" charset="0"/>
              </a:rPr>
              <a:t>Early learning</a:t>
            </a:r>
          </a:p>
          <a:p>
            <a:pPr>
              <a:spcBef>
                <a:spcPts val="600"/>
              </a:spcBef>
              <a:spcAft>
                <a:spcPts val="600"/>
              </a:spcAft>
            </a:pPr>
            <a:r>
              <a:rPr lang="en-US" dirty="0">
                <a:solidFill>
                  <a:schemeClr val="bg2">
                    <a:lumMod val="50000"/>
                  </a:schemeClr>
                </a:solidFill>
              </a:rPr>
              <a:t>Real estate / housing</a:t>
            </a:r>
          </a:p>
          <a:p>
            <a:pPr>
              <a:spcBef>
                <a:spcPts val="600"/>
              </a:spcBef>
              <a:spcAft>
                <a:spcPts val="600"/>
              </a:spcAft>
            </a:pPr>
            <a:r>
              <a:rPr lang="en-US" dirty="0">
                <a:solidFill>
                  <a:schemeClr val="bg2">
                    <a:lumMod val="50000"/>
                  </a:schemeClr>
                </a:solidFill>
              </a:rPr>
              <a:t>Initiative funding</a:t>
            </a:r>
          </a:p>
          <a:p>
            <a:pPr>
              <a:spcBef>
                <a:spcPts val="600"/>
              </a:spcBef>
              <a:spcAft>
                <a:spcPts val="600"/>
              </a:spcAft>
            </a:pPr>
            <a:r>
              <a:rPr lang="en-US" dirty="0">
                <a:solidFill>
                  <a:schemeClr val="bg2">
                    <a:lumMod val="50000"/>
                  </a:schemeClr>
                </a:solidFill>
              </a:rPr>
              <a:t>Leadership</a:t>
            </a:r>
          </a:p>
          <a:p>
            <a:endParaRPr lang="en-US" dirty="0"/>
          </a:p>
        </p:txBody>
      </p:sp>
      <p:pic>
        <p:nvPicPr>
          <p:cNvPr id="5" name="Picture 4"/>
          <p:cNvPicPr>
            <a:picLocks noChangeAspect="1"/>
          </p:cNvPicPr>
          <p:nvPr/>
        </p:nvPicPr>
        <p:blipFill>
          <a:blip r:embed="rId3"/>
          <a:stretch>
            <a:fillRect/>
          </a:stretch>
        </p:blipFill>
        <p:spPr>
          <a:xfrm>
            <a:off x="9144000" y="6019800"/>
            <a:ext cx="2943225" cy="647700"/>
          </a:xfrm>
          <a:prstGeom prst="rect">
            <a:avLst/>
          </a:prstGeom>
        </p:spPr>
      </p:pic>
      <p:pic>
        <p:nvPicPr>
          <p:cNvPr id="6" name="Picture 5"/>
          <p:cNvPicPr>
            <a:picLocks noChangeAspect="1"/>
          </p:cNvPicPr>
          <p:nvPr/>
        </p:nvPicPr>
        <p:blipFill>
          <a:blip r:embed="rId4"/>
          <a:stretch>
            <a:fillRect/>
          </a:stretch>
        </p:blipFill>
        <p:spPr>
          <a:xfrm>
            <a:off x="6956154" y="1445925"/>
            <a:ext cx="2664183" cy="2103162"/>
          </a:xfrm>
          <a:prstGeom prst="rect">
            <a:avLst/>
          </a:prstGeom>
        </p:spPr>
      </p:pic>
      <p:pic>
        <p:nvPicPr>
          <p:cNvPr id="7" name="Picture 6"/>
          <p:cNvPicPr>
            <a:picLocks noChangeAspect="1"/>
          </p:cNvPicPr>
          <p:nvPr/>
        </p:nvPicPr>
        <p:blipFill>
          <a:blip r:embed="rId5"/>
          <a:stretch>
            <a:fillRect/>
          </a:stretch>
        </p:blipFill>
        <p:spPr>
          <a:xfrm>
            <a:off x="5350784" y="3687762"/>
            <a:ext cx="3234805" cy="2158262"/>
          </a:xfrm>
          <a:prstGeom prst="rect">
            <a:avLst/>
          </a:prstGeom>
        </p:spPr>
      </p:pic>
      <p:pic>
        <p:nvPicPr>
          <p:cNvPr id="8" name="Picture 7"/>
          <p:cNvPicPr>
            <a:picLocks noChangeAspect="1"/>
          </p:cNvPicPr>
          <p:nvPr/>
        </p:nvPicPr>
        <p:blipFill>
          <a:blip r:embed="rId6"/>
          <a:stretch>
            <a:fillRect/>
          </a:stretch>
        </p:blipFill>
        <p:spPr>
          <a:xfrm>
            <a:off x="9090414" y="3047999"/>
            <a:ext cx="2491985" cy="2943515"/>
          </a:xfrm>
          <a:prstGeom prst="rect">
            <a:avLst/>
          </a:prstGeom>
        </p:spPr>
      </p:pic>
    </p:spTree>
    <p:extLst>
      <p:ext uri="{BB962C8B-B14F-4D97-AF65-F5344CB8AC3E}">
        <p14:creationId xmlns:p14="http://schemas.microsoft.com/office/powerpoint/2010/main" val="3968940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5"/>
            <a:ext cx="10972800" cy="788986"/>
          </a:xfrm>
        </p:spPr>
        <p:txBody>
          <a:bodyPr/>
          <a:lstStyle/>
          <a:p>
            <a:r>
              <a:rPr lang="en-US" sz="4000" dirty="0"/>
              <a:t>Build Healthy Places Network: Case Study</a:t>
            </a:r>
          </a:p>
        </p:txBody>
      </p:sp>
      <p:sp>
        <p:nvSpPr>
          <p:cNvPr id="6" name="Content Placeholder 5"/>
          <p:cNvSpPr>
            <a:spLocks noGrp="1"/>
          </p:cNvSpPr>
          <p:nvPr>
            <p:ph idx="1"/>
          </p:nvPr>
        </p:nvSpPr>
        <p:spPr>
          <a:xfrm>
            <a:off x="609600" y="3429000"/>
            <a:ext cx="10972800" cy="2590800"/>
          </a:xfrm>
        </p:spPr>
        <p:txBody>
          <a:bodyPr/>
          <a:lstStyle/>
          <a:p>
            <a:endParaRPr lang="en-US" dirty="0"/>
          </a:p>
          <a:p>
            <a:endParaRPr lang="en-US" dirty="0"/>
          </a:p>
          <a:p>
            <a:pPr marL="0" indent="0">
              <a:buNone/>
            </a:pPr>
            <a:r>
              <a:rPr lang="en-US" dirty="0">
                <a:hlinkClick r:id="rId3"/>
              </a:rPr>
              <a:t>About Us - Build Healthy Places Network</a:t>
            </a:r>
            <a:r>
              <a:rPr lang="en-US" dirty="0"/>
              <a:t> </a:t>
            </a:r>
          </a:p>
          <a:p>
            <a:pPr marL="0" indent="0">
              <a:buNone/>
            </a:pPr>
            <a:r>
              <a:rPr lang="en-US" dirty="0"/>
              <a:t>https://www.buildhealthyplaces.org/about-us/</a:t>
            </a:r>
          </a:p>
        </p:txBody>
      </p:sp>
      <p:pic>
        <p:nvPicPr>
          <p:cNvPr id="3" name="Picture 2"/>
          <p:cNvPicPr>
            <a:picLocks noChangeAspect="1"/>
          </p:cNvPicPr>
          <p:nvPr/>
        </p:nvPicPr>
        <p:blipFill>
          <a:blip r:embed="rId4"/>
          <a:stretch>
            <a:fillRect/>
          </a:stretch>
        </p:blipFill>
        <p:spPr>
          <a:xfrm>
            <a:off x="609600" y="1752600"/>
            <a:ext cx="4670879" cy="1447800"/>
          </a:xfrm>
          <a:prstGeom prst="rect">
            <a:avLst/>
          </a:prstGeom>
        </p:spPr>
      </p:pic>
      <p:pic>
        <p:nvPicPr>
          <p:cNvPr id="4" name="Picture 3"/>
          <p:cNvPicPr>
            <a:picLocks noChangeAspect="1"/>
          </p:cNvPicPr>
          <p:nvPr/>
        </p:nvPicPr>
        <p:blipFill>
          <a:blip r:embed="rId5"/>
          <a:stretch>
            <a:fillRect/>
          </a:stretch>
        </p:blipFill>
        <p:spPr>
          <a:xfrm>
            <a:off x="5029200" y="1417639"/>
            <a:ext cx="6324600" cy="2505075"/>
          </a:xfrm>
          <a:prstGeom prst="rect">
            <a:avLst/>
          </a:prstGeom>
        </p:spPr>
      </p:pic>
    </p:spTree>
    <p:extLst>
      <p:ext uri="{BB962C8B-B14F-4D97-AF65-F5344CB8AC3E}">
        <p14:creationId xmlns:p14="http://schemas.microsoft.com/office/powerpoint/2010/main" val="872804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983" y="277815"/>
            <a:ext cx="8229600" cy="484186"/>
          </a:xfrm>
        </p:spPr>
        <p:txBody>
          <a:bodyPr/>
          <a:lstStyle/>
          <a:p>
            <a:pPr algn="ctr"/>
            <a:r>
              <a:rPr lang="en-US" sz="3200" dirty="0"/>
              <a:t>Renaissance Heights: 200 Acres</a:t>
            </a:r>
          </a:p>
        </p:txBody>
      </p:sp>
      <p:pic>
        <p:nvPicPr>
          <p:cNvPr id="6" name="Content Placeholder 5"/>
          <p:cNvPicPr>
            <a:picLocks noGrp="1" noChangeAspect="1"/>
          </p:cNvPicPr>
          <p:nvPr>
            <p:ph idx="1"/>
          </p:nvPr>
        </p:nvPicPr>
        <p:blipFill>
          <a:blip r:embed="rId3"/>
          <a:stretch>
            <a:fillRect/>
          </a:stretch>
        </p:blipFill>
        <p:spPr>
          <a:xfrm>
            <a:off x="6705600" y="1447800"/>
            <a:ext cx="5156060" cy="3869715"/>
          </a:xfrm>
          <a:prstGeom prst="rect">
            <a:avLst/>
          </a:prstGeom>
        </p:spPr>
      </p:pic>
      <p:pic>
        <p:nvPicPr>
          <p:cNvPr id="3" name="Picture 2"/>
          <p:cNvPicPr>
            <a:picLocks noChangeAspect="1"/>
          </p:cNvPicPr>
          <p:nvPr/>
        </p:nvPicPr>
        <p:blipFill>
          <a:blip r:embed="rId4"/>
          <a:stretch>
            <a:fillRect/>
          </a:stretch>
        </p:blipFill>
        <p:spPr>
          <a:xfrm>
            <a:off x="618382" y="609600"/>
            <a:ext cx="5666433" cy="6156960"/>
          </a:xfrm>
          <a:prstGeom prst="rect">
            <a:avLst/>
          </a:prstGeom>
        </p:spPr>
      </p:pic>
    </p:spTree>
    <p:extLst>
      <p:ext uri="{BB962C8B-B14F-4D97-AF65-F5344CB8AC3E}">
        <p14:creationId xmlns:p14="http://schemas.microsoft.com/office/powerpoint/2010/main" val="2214962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Advocating for Policy Action</a:t>
            </a:r>
          </a:p>
        </p:txBody>
      </p:sp>
      <p:sp>
        <p:nvSpPr>
          <p:cNvPr id="5" name="Content Placeholder 4"/>
          <p:cNvSpPr>
            <a:spLocks noGrp="1"/>
          </p:cNvSpPr>
          <p:nvPr>
            <p:ph idx="1"/>
          </p:nvPr>
        </p:nvSpPr>
        <p:spPr>
          <a:xfrm>
            <a:off x="609600" y="1600200"/>
            <a:ext cx="11277600" cy="4419600"/>
          </a:xfrm>
        </p:spPr>
        <p:txBody>
          <a:bodyPr/>
          <a:lstStyle/>
          <a:p>
            <a:r>
              <a:rPr lang="en-US" dirty="0"/>
              <a:t>Texas House Bill 3535: allocate tax-credit financing for inner city revitalization initiatives</a:t>
            </a:r>
          </a:p>
          <a:p>
            <a:pPr marL="0" indent="0">
              <a:buNone/>
            </a:pPr>
            <a:endParaRPr lang="en-US" dirty="0"/>
          </a:p>
          <a:p>
            <a:r>
              <a:rPr lang="en-US" dirty="0"/>
              <a:t>Columbia Residential needed tax credits to make the project economically feasible</a:t>
            </a:r>
          </a:p>
          <a:p>
            <a:pPr marL="0" indent="0">
              <a:buNone/>
            </a:pPr>
            <a:endParaRPr lang="en-US" dirty="0"/>
          </a:p>
          <a:p>
            <a:r>
              <a:rPr lang="en-US" dirty="0"/>
              <a:t>2014 TDHCA denies application for 9% LIHTC</a:t>
            </a:r>
          </a:p>
          <a:p>
            <a:pPr marL="0" indent="0">
              <a:buNone/>
            </a:pPr>
            <a:endParaRPr lang="en-US" dirty="0"/>
          </a:p>
        </p:txBody>
      </p:sp>
    </p:spTree>
    <p:extLst>
      <p:ext uri="{BB962C8B-B14F-4D97-AF65-F5344CB8AC3E}">
        <p14:creationId xmlns:p14="http://schemas.microsoft.com/office/powerpoint/2010/main" val="4173761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839188" y="60158"/>
            <a:ext cx="2763980" cy="1447800"/>
          </a:xfrm>
          <a:prstGeom prst="rect">
            <a:avLst/>
          </a:prstGeom>
        </p:spPr>
      </p:pic>
      <p:pic>
        <p:nvPicPr>
          <p:cNvPr id="5" name="Picture 4"/>
          <p:cNvPicPr>
            <a:picLocks noChangeAspect="1"/>
          </p:cNvPicPr>
          <p:nvPr/>
        </p:nvPicPr>
        <p:blipFill>
          <a:blip r:embed="rId4"/>
          <a:stretch>
            <a:fillRect/>
          </a:stretch>
        </p:blipFill>
        <p:spPr>
          <a:xfrm>
            <a:off x="561097" y="3076575"/>
            <a:ext cx="5320165" cy="3749250"/>
          </a:xfrm>
          <a:prstGeom prst="rect">
            <a:avLst/>
          </a:prstGeom>
        </p:spPr>
      </p:pic>
      <p:pic>
        <p:nvPicPr>
          <p:cNvPr id="6" name="Picture 5"/>
          <p:cNvPicPr>
            <a:picLocks noChangeAspect="1"/>
          </p:cNvPicPr>
          <p:nvPr/>
        </p:nvPicPr>
        <p:blipFill>
          <a:blip r:embed="rId5"/>
          <a:stretch>
            <a:fillRect/>
          </a:stretch>
        </p:blipFill>
        <p:spPr>
          <a:xfrm>
            <a:off x="1520966" y="1554079"/>
            <a:ext cx="3400425" cy="1476375"/>
          </a:xfrm>
          <a:prstGeom prst="rect">
            <a:avLst/>
          </a:prstGeom>
        </p:spPr>
      </p:pic>
      <p:sp>
        <p:nvSpPr>
          <p:cNvPr id="8" name="Rectangle 7"/>
          <p:cNvSpPr/>
          <p:nvPr/>
        </p:nvSpPr>
        <p:spPr>
          <a:xfrm>
            <a:off x="6400800" y="1683172"/>
            <a:ext cx="5638800" cy="3243965"/>
          </a:xfrm>
          <a:prstGeom prst="rect">
            <a:avLst/>
          </a:prstGeom>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
                <a:srgbClr val="005480"/>
              </a:buClr>
              <a:buSzTx/>
              <a:buFont typeface="Wingdings" pitchFamily="2" charset="2"/>
              <a:buChar char="§"/>
              <a:tabLst/>
              <a:defRPr/>
            </a:pPr>
            <a:r>
              <a:rPr kumimoji="0" lang="en-US" sz="3200" b="0" i="0" u="none" strike="noStrike" kern="0" cap="none" spc="0" normalizeH="0" baseline="0" noProof="0" dirty="0">
                <a:ln>
                  <a:noFill/>
                </a:ln>
                <a:solidFill>
                  <a:srgbClr val="9FA1A4">
                    <a:lumMod val="75000"/>
                  </a:srgbClr>
                </a:solidFill>
                <a:effectLst/>
                <a:uLnTx/>
                <a:uFillTx/>
                <a:latin typeface="Arial"/>
                <a:ea typeface="+mn-ea"/>
                <a:cs typeface="+mn-cs"/>
              </a:rPr>
              <a:t>Texas House Bill 3535 signed into law 2015</a:t>
            </a:r>
          </a:p>
          <a:p>
            <a:pPr marL="0" marR="0" lvl="0" indent="0" algn="l" defTabSz="914400" rtl="0" eaLnBrk="1" fontAlgn="base" latinLnBrk="0" hangingPunct="1">
              <a:lnSpc>
                <a:spcPct val="100000"/>
              </a:lnSpc>
              <a:spcBef>
                <a:spcPct val="20000"/>
              </a:spcBef>
              <a:spcAft>
                <a:spcPct val="0"/>
              </a:spcAft>
              <a:buClr>
                <a:srgbClr val="005480"/>
              </a:buClr>
              <a:buSzTx/>
              <a:buFontTx/>
              <a:buNone/>
              <a:tabLst/>
              <a:defRPr/>
            </a:pPr>
            <a:endParaRPr kumimoji="0" lang="en-US" sz="3200" b="0" i="0" u="none" strike="noStrike" kern="0" cap="none" spc="0" normalizeH="0" baseline="0" noProof="0" dirty="0">
              <a:ln>
                <a:noFill/>
              </a:ln>
              <a:solidFill>
                <a:srgbClr val="9FA1A4">
                  <a:lumMod val="75000"/>
                </a:srgbClr>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5480"/>
              </a:buClr>
              <a:buSzTx/>
              <a:buFont typeface="Wingdings" pitchFamily="2" charset="2"/>
              <a:buChar char="§"/>
              <a:tabLst/>
              <a:defRPr/>
            </a:pPr>
            <a:r>
              <a:rPr kumimoji="0" lang="en-US" sz="3200" b="0" i="0" u="none" strike="noStrike" kern="0" cap="none" spc="0" normalizeH="0" baseline="0" noProof="0" dirty="0">
                <a:ln>
                  <a:noFill/>
                </a:ln>
                <a:solidFill>
                  <a:srgbClr val="9FA1A4">
                    <a:lumMod val="75000"/>
                  </a:srgbClr>
                </a:solidFill>
                <a:effectLst/>
                <a:uLnTx/>
                <a:uFillTx/>
                <a:latin typeface="Arial"/>
                <a:ea typeface="+mn-ea"/>
                <a:cs typeface="+mn-cs"/>
              </a:rPr>
              <a:t>TDHCA awards 9% credit to Columbia at Renaissance for Phases 1 and 2</a:t>
            </a:r>
          </a:p>
        </p:txBody>
      </p:sp>
    </p:spTree>
    <p:extLst>
      <p:ext uri="{BB962C8B-B14F-4D97-AF65-F5344CB8AC3E}">
        <p14:creationId xmlns:p14="http://schemas.microsoft.com/office/powerpoint/2010/main" val="1477954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Demonstrating Mason Heights as a HIGH OPPORTUNITY AREA</a:t>
            </a:r>
            <a:br>
              <a:rPr lang="en-US" sz="2800" dirty="0"/>
            </a:br>
            <a:r>
              <a:rPr lang="en-US" sz="2800" dirty="0"/>
              <a:t>Leveraging Cross-Sector Partnerships</a:t>
            </a:r>
          </a:p>
        </p:txBody>
      </p:sp>
      <p:pic>
        <p:nvPicPr>
          <p:cNvPr id="4" name="Content Placeholder 3"/>
          <p:cNvPicPr>
            <a:picLocks noGrp="1" noChangeAspect="1"/>
          </p:cNvPicPr>
          <p:nvPr>
            <p:ph idx="1"/>
          </p:nvPr>
        </p:nvPicPr>
        <p:blipFill>
          <a:blip r:embed="rId3"/>
          <a:stretch>
            <a:fillRect/>
          </a:stretch>
        </p:blipFill>
        <p:spPr>
          <a:xfrm>
            <a:off x="4419600" y="2090737"/>
            <a:ext cx="1571625" cy="504825"/>
          </a:xfrm>
          <a:prstGeom prst="rect">
            <a:avLst/>
          </a:prstGeom>
        </p:spPr>
      </p:pic>
      <p:pic>
        <p:nvPicPr>
          <p:cNvPr id="5" name="Picture 4"/>
          <p:cNvPicPr>
            <a:picLocks noChangeAspect="1"/>
          </p:cNvPicPr>
          <p:nvPr/>
        </p:nvPicPr>
        <p:blipFill>
          <a:blip r:embed="rId4"/>
          <a:stretch>
            <a:fillRect/>
          </a:stretch>
        </p:blipFill>
        <p:spPr>
          <a:xfrm>
            <a:off x="1447800" y="1905000"/>
            <a:ext cx="1666875" cy="876300"/>
          </a:xfrm>
          <a:prstGeom prst="rect">
            <a:avLst/>
          </a:prstGeom>
        </p:spPr>
      </p:pic>
      <p:pic>
        <p:nvPicPr>
          <p:cNvPr id="6" name="Picture 5"/>
          <p:cNvPicPr>
            <a:picLocks noChangeAspect="1"/>
          </p:cNvPicPr>
          <p:nvPr/>
        </p:nvPicPr>
        <p:blipFill>
          <a:blip r:embed="rId5"/>
          <a:stretch>
            <a:fillRect/>
          </a:stretch>
        </p:blipFill>
        <p:spPr>
          <a:xfrm>
            <a:off x="5262562" y="3067050"/>
            <a:ext cx="1666875" cy="723900"/>
          </a:xfrm>
          <a:prstGeom prst="rect">
            <a:avLst/>
          </a:prstGeom>
        </p:spPr>
      </p:pic>
      <p:pic>
        <p:nvPicPr>
          <p:cNvPr id="7" name="Picture 6"/>
          <p:cNvPicPr>
            <a:picLocks noChangeAspect="1"/>
          </p:cNvPicPr>
          <p:nvPr/>
        </p:nvPicPr>
        <p:blipFill>
          <a:blip r:embed="rId6"/>
          <a:stretch>
            <a:fillRect/>
          </a:stretch>
        </p:blipFill>
        <p:spPr>
          <a:xfrm>
            <a:off x="2743200" y="3248608"/>
            <a:ext cx="1543050" cy="1304925"/>
          </a:xfrm>
          <a:prstGeom prst="rect">
            <a:avLst/>
          </a:prstGeom>
        </p:spPr>
      </p:pic>
      <p:pic>
        <p:nvPicPr>
          <p:cNvPr id="8" name="Picture 7"/>
          <p:cNvPicPr>
            <a:picLocks noChangeAspect="1"/>
          </p:cNvPicPr>
          <p:nvPr/>
        </p:nvPicPr>
        <p:blipFill>
          <a:blip r:embed="rId7"/>
          <a:stretch>
            <a:fillRect/>
          </a:stretch>
        </p:blipFill>
        <p:spPr>
          <a:xfrm>
            <a:off x="7933823" y="2330115"/>
            <a:ext cx="1666875" cy="1171575"/>
          </a:xfrm>
          <a:prstGeom prst="rect">
            <a:avLst/>
          </a:prstGeom>
        </p:spPr>
      </p:pic>
      <p:pic>
        <p:nvPicPr>
          <p:cNvPr id="9" name="Picture 8"/>
          <p:cNvPicPr>
            <a:picLocks noChangeAspect="1"/>
          </p:cNvPicPr>
          <p:nvPr/>
        </p:nvPicPr>
        <p:blipFill>
          <a:blip r:embed="rId8"/>
          <a:stretch>
            <a:fillRect/>
          </a:stretch>
        </p:blipFill>
        <p:spPr>
          <a:xfrm>
            <a:off x="4410074" y="4517438"/>
            <a:ext cx="1685925" cy="1400175"/>
          </a:xfrm>
          <a:prstGeom prst="rect">
            <a:avLst/>
          </a:prstGeom>
        </p:spPr>
      </p:pic>
      <p:pic>
        <p:nvPicPr>
          <p:cNvPr id="10" name="Picture 9"/>
          <p:cNvPicPr>
            <a:picLocks noChangeAspect="1"/>
          </p:cNvPicPr>
          <p:nvPr/>
        </p:nvPicPr>
        <p:blipFill>
          <a:blip r:embed="rId9"/>
          <a:stretch>
            <a:fillRect/>
          </a:stretch>
        </p:blipFill>
        <p:spPr>
          <a:xfrm>
            <a:off x="6995611" y="1722229"/>
            <a:ext cx="1552575" cy="1000125"/>
          </a:xfrm>
          <a:prstGeom prst="rect">
            <a:avLst/>
          </a:prstGeom>
        </p:spPr>
      </p:pic>
      <p:pic>
        <p:nvPicPr>
          <p:cNvPr id="11" name="Picture 10"/>
          <p:cNvPicPr>
            <a:picLocks noChangeAspect="1"/>
          </p:cNvPicPr>
          <p:nvPr/>
        </p:nvPicPr>
        <p:blipFill>
          <a:blip r:embed="rId10"/>
          <a:stretch>
            <a:fillRect/>
          </a:stretch>
        </p:blipFill>
        <p:spPr>
          <a:xfrm>
            <a:off x="8382000" y="3901070"/>
            <a:ext cx="1562100" cy="676275"/>
          </a:xfrm>
          <a:prstGeom prst="rect">
            <a:avLst/>
          </a:prstGeom>
        </p:spPr>
      </p:pic>
      <p:pic>
        <p:nvPicPr>
          <p:cNvPr id="12" name="Picture 11"/>
          <p:cNvPicPr>
            <a:picLocks noChangeAspect="1"/>
          </p:cNvPicPr>
          <p:nvPr/>
        </p:nvPicPr>
        <p:blipFill>
          <a:blip r:embed="rId11"/>
          <a:stretch>
            <a:fillRect/>
          </a:stretch>
        </p:blipFill>
        <p:spPr>
          <a:xfrm>
            <a:off x="7062285" y="5104391"/>
            <a:ext cx="1743075" cy="904875"/>
          </a:xfrm>
          <a:prstGeom prst="rect">
            <a:avLst/>
          </a:prstGeom>
        </p:spPr>
      </p:pic>
      <p:pic>
        <p:nvPicPr>
          <p:cNvPr id="13" name="Picture 12"/>
          <p:cNvPicPr>
            <a:picLocks noChangeAspect="1"/>
          </p:cNvPicPr>
          <p:nvPr/>
        </p:nvPicPr>
        <p:blipFill>
          <a:blip r:embed="rId12"/>
          <a:stretch>
            <a:fillRect/>
          </a:stretch>
        </p:blipFill>
        <p:spPr>
          <a:xfrm>
            <a:off x="1433512" y="4890078"/>
            <a:ext cx="1695450" cy="1333500"/>
          </a:xfrm>
          <a:prstGeom prst="rect">
            <a:avLst/>
          </a:prstGeom>
        </p:spPr>
      </p:pic>
      <p:pic>
        <p:nvPicPr>
          <p:cNvPr id="14" name="Picture 13"/>
          <p:cNvPicPr>
            <a:picLocks noChangeAspect="1"/>
          </p:cNvPicPr>
          <p:nvPr/>
        </p:nvPicPr>
        <p:blipFill>
          <a:blip r:embed="rId13"/>
          <a:stretch>
            <a:fillRect/>
          </a:stretch>
        </p:blipFill>
        <p:spPr>
          <a:xfrm>
            <a:off x="9532356" y="1817019"/>
            <a:ext cx="1747500" cy="849479"/>
          </a:xfrm>
          <a:prstGeom prst="rect">
            <a:avLst/>
          </a:prstGeom>
        </p:spPr>
      </p:pic>
      <p:pic>
        <p:nvPicPr>
          <p:cNvPr id="15" name="Picture 14"/>
          <p:cNvPicPr>
            <a:picLocks noChangeAspect="1"/>
          </p:cNvPicPr>
          <p:nvPr/>
        </p:nvPicPr>
        <p:blipFill>
          <a:blip r:embed="rId14"/>
          <a:stretch>
            <a:fillRect/>
          </a:stretch>
        </p:blipFill>
        <p:spPr>
          <a:xfrm>
            <a:off x="634415" y="3641890"/>
            <a:ext cx="1733550" cy="838200"/>
          </a:xfrm>
          <a:prstGeom prst="rect">
            <a:avLst/>
          </a:prstGeom>
        </p:spPr>
      </p:pic>
    </p:spTree>
    <p:extLst>
      <p:ext uri="{BB962C8B-B14F-4D97-AF65-F5344CB8AC3E}">
        <p14:creationId xmlns:p14="http://schemas.microsoft.com/office/powerpoint/2010/main" val="1214671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9600" y="2438400"/>
            <a:ext cx="5295900" cy="4180974"/>
          </a:xfrm>
          <a:prstGeom prst="rect">
            <a:avLst/>
          </a:prstGeom>
        </p:spPr>
      </p:pic>
      <p:pic>
        <p:nvPicPr>
          <p:cNvPr id="5" name="Picture 4"/>
          <p:cNvPicPr>
            <a:picLocks noChangeAspect="1"/>
          </p:cNvPicPr>
          <p:nvPr/>
        </p:nvPicPr>
        <p:blipFill>
          <a:blip r:embed="rId4"/>
          <a:stretch>
            <a:fillRect/>
          </a:stretch>
        </p:blipFill>
        <p:spPr>
          <a:xfrm>
            <a:off x="4953000" y="65744"/>
            <a:ext cx="6942667" cy="4463143"/>
          </a:xfrm>
          <a:prstGeom prst="rect">
            <a:avLst/>
          </a:prstGeom>
        </p:spPr>
      </p:pic>
    </p:spTree>
    <p:extLst>
      <p:ext uri="{BB962C8B-B14F-4D97-AF65-F5344CB8AC3E}">
        <p14:creationId xmlns:p14="http://schemas.microsoft.com/office/powerpoint/2010/main" val="2167618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0870" y="1525138"/>
            <a:ext cx="8965095" cy="1107996"/>
          </a:xfrm>
        </p:spPr>
        <p:txBody>
          <a:bodyPr/>
          <a:lstStyle/>
          <a:p>
            <a:r>
              <a:rPr lang="en-US" sz="3600" dirty="0"/>
              <a:t>Community Development in Practice</a:t>
            </a:r>
          </a:p>
        </p:txBody>
      </p:sp>
      <p:sp>
        <p:nvSpPr>
          <p:cNvPr id="5" name="Text Placeholder 4"/>
          <p:cNvSpPr>
            <a:spLocks noGrp="1"/>
          </p:cNvSpPr>
          <p:nvPr>
            <p:ph type="body" sz="quarter" idx="11"/>
          </p:nvPr>
        </p:nvSpPr>
        <p:spPr>
          <a:xfrm>
            <a:off x="1935822" y="5737725"/>
            <a:ext cx="5852160" cy="365760"/>
          </a:xfrm>
        </p:spPr>
        <p:txBody>
          <a:bodyPr/>
          <a:lstStyle/>
          <a:p>
            <a:r>
              <a:rPr lang="en-US" sz="2800" dirty="0"/>
              <a:t>June 7, 2022</a:t>
            </a:r>
          </a:p>
        </p:txBody>
      </p:sp>
      <p:sp>
        <p:nvSpPr>
          <p:cNvPr id="4" name="Text Placeholder 6">
            <a:extLst>
              <a:ext uri="{FF2B5EF4-FFF2-40B4-BE49-F238E27FC236}">
                <a16:creationId xmlns:a16="http://schemas.microsoft.com/office/drawing/2014/main" id="{994B23B4-9AC7-4979-8972-D0E398796C65}"/>
              </a:ext>
            </a:extLst>
          </p:cNvPr>
          <p:cNvSpPr txBox="1">
            <a:spLocks/>
          </p:cNvSpPr>
          <p:nvPr/>
        </p:nvSpPr>
        <p:spPr bwMode="auto">
          <a:xfrm>
            <a:off x="914400" y="2754127"/>
            <a:ext cx="10363200" cy="43088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indent="0" algn="ctr" rtl="0" eaLnBrk="1" fontAlgn="base" hangingPunct="1">
              <a:spcBef>
                <a:spcPts val="0"/>
              </a:spcBef>
              <a:spcAft>
                <a:spcPct val="0"/>
              </a:spcAft>
              <a:buFont typeface="Arial" pitchFamily="34" charset="0"/>
              <a:buNone/>
              <a:defRPr sz="2800">
                <a:solidFill>
                  <a:schemeClr val="tx1"/>
                </a:solidFill>
                <a:latin typeface="+mn-lt"/>
                <a:ea typeface="+mn-ea"/>
                <a:cs typeface="+mn-cs"/>
              </a:defRPr>
            </a:lvl1pPr>
            <a:lvl2pPr marL="344488" indent="0" algn="l" rtl="0" eaLnBrk="1" fontAlgn="base" hangingPunct="1">
              <a:spcBef>
                <a:spcPts val="400"/>
              </a:spcBef>
              <a:spcAft>
                <a:spcPct val="0"/>
              </a:spcAft>
              <a:buNone/>
              <a:defRPr sz="1800">
                <a:solidFill>
                  <a:schemeClr val="tx1"/>
                </a:solidFill>
                <a:latin typeface="+mn-lt"/>
              </a:defRPr>
            </a:lvl2pPr>
            <a:lvl3pPr marL="796925" indent="0" algn="l" rtl="0" eaLnBrk="1" fontAlgn="base" hangingPunct="1">
              <a:spcBef>
                <a:spcPts val="400"/>
              </a:spcBef>
              <a:spcAft>
                <a:spcPct val="0"/>
              </a:spcAft>
              <a:buFont typeface="Wingdings" pitchFamily="2" charset="2"/>
              <a:buNone/>
              <a:defRPr sz="1600">
                <a:solidFill>
                  <a:schemeClr val="tx1"/>
                </a:solidFill>
                <a:latin typeface="+mn-lt"/>
              </a:defRPr>
            </a:lvl3pPr>
            <a:lvl4pPr marL="1371600" indent="0" algn="l" rtl="0" eaLnBrk="1" fontAlgn="base" hangingPunct="1">
              <a:spcBef>
                <a:spcPts val="400"/>
              </a:spcBef>
              <a:spcAft>
                <a:spcPct val="0"/>
              </a:spcAft>
              <a:buFont typeface="Courier New" pitchFamily="49" charset="0"/>
              <a:buNone/>
              <a:defRPr sz="1400">
                <a:solidFill>
                  <a:schemeClr val="tx1"/>
                </a:solidFill>
                <a:latin typeface="+mn-lt"/>
              </a:defRPr>
            </a:lvl4pPr>
            <a:lvl5pPr marL="1828800" indent="0" algn="l" rtl="0" eaLnBrk="1" fontAlgn="base" hangingPunct="1">
              <a:spcBef>
                <a:spcPts val="400"/>
              </a:spcBef>
              <a:spcAft>
                <a:spcPct val="0"/>
              </a:spcAft>
              <a:buNone/>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Creating Health Virtual Learning Series</a:t>
            </a:r>
          </a:p>
        </p:txBody>
      </p:sp>
    </p:spTree>
    <p:extLst>
      <p:ext uri="{BB962C8B-B14F-4D97-AF65-F5344CB8AC3E}">
        <p14:creationId xmlns:p14="http://schemas.microsoft.com/office/powerpoint/2010/main" val="3116427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86399" y="336772"/>
            <a:ext cx="5954069" cy="5454428"/>
          </a:xfrm>
          <a:prstGeom prst="rect">
            <a:avLst/>
          </a:prstGeom>
        </p:spPr>
      </p:pic>
      <p:pic>
        <p:nvPicPr>
          <p:cNvPr id="7" name="Picture 6"/>
          <p:cNvPicPr>
            <a:picLocks noChangeAspect="1"/>
          </p:cNvPicPr>
          <p:nvPr/>
        </p:nvPicPr>
        <p:blipFill>
          <a:blip r:embed="rId4"/>
          <a:stretch>
            <a:fillRect/>
          </a:stretch>
        </p:blipFill>
        <p:spPr>
          <a:xfrm>
            <a:off x="914400" y="2971800"/>
            <a:ext cx="3505200" cy="3576493"/>
          </a:xfrm>
          <a:prstGeom prst="rect">
            <a:avLst/>
          </a:prstGeom>
        </p:spPr>
      </p:pic>
      <p:pic>
        <p:nvPicPr>
          <p:cNvPr id="8" name="Picture 7"/>
          <p:cNvPicPr>
            <a:picLocks noChangeAspect="1"/>
          </p:cNvPicPr>
          <p:nvPr/>
        </p:nvPicPr>
        <p:blipFill>
          <a:blip r:embed="rId5"/>
          <a:stretch>
            <a:fillRect/>
          </a:stretch>
        </p:blipFill>
        <p:spPr>
          <a:xfrm>
            <a:off x="572161" y="0"/>
            <a:ext cx="4189678" cy="3232980"/>
          </a:xfrm>
          <a:prstGeom prst="rect">
            <a:avLst/>
          </a:prstGeom>
        </p:spPr>
      </p:pic>
    </p:spTree>
    <p:extLst>
      <p:ext uri="{BB962C8B-B14F-4D97-AF65-F5344CB8AC3E}">
        <p14:creationId xmlns:p14="http://schemas.microsoft.com/office/powerpoint/2010/main" val="2499925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5"/>
            <a:ext cx="10972800" cy="941386"/>
          </a:xfrm>
        </p:spPr>
        <p:txBody>
          <a:bodyPr/>
          <a:lstStyle/>
          <a:p>
            <a:pPr algn="ctr"/>
            <a:r>
              <a:rPr lang="en-US" sz="3600" dirty="0"/>
              <a:t>Cook Children’s Renaissance          Neighborhood Clinic</a:t>
            </a:r>
          </a:p>
        </p:txBody>
      </p:sp>
      <p:sp>
        <p:nvSpPr>
          <p:cNvPr id="3" name="Content Placeholder 2"/>
          <p:cNvSpPr>
            <a:spLocks noGrp="1"/>
          </p:cNvSpPr>
          <p:nvPr>
            <p:ph idx="1"/>
          </p:nvPr>
        </p:nvSpPr>
        <p:spPr/>
        <p:txBody>
          <a:bodyPr/>
          <a:lstStyle/>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1" y="4343401"/>
            <a:ext cx="2160397" cy="23356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1" y="3750962"/>
            <a:ext cx="4030133" cy="226695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1417638"/>
            <a:ext cx="4064000" cy="3048000"/>
          </a:xfrm>
          <a:prstGeom prst="rect">
            <a:avLst/>
          </a:prstGeom>
        </p:spPr>
      </p:pic>
      <p:sp>
        <p:nvSpPr>
          <p:cNvPr id="4" name="TextBox 3"/>
          <p:cNvSpPr txBox="1"/>
          <p:nvPr/>
        </p:nvSpPr>
        <p:spPr>
          <a:xfrm>
            <a:off x="6400800" y="1348793"/>
            <a:ext cx="5257800" cy="2246769"/>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9FA1A4">
                    <a:lumMod val="75000"/>
                  </a:srgbClr>
                </a:solidFill>
                <a:effectLst/>
                <a:uLnTx/>
                <a:uFillTx/>
                <a:latin typeface="Arial"/>
                <a:ea typeface="+mn-ea"/>
                <a:cs typeface="+mn-cs"/>
              </a:rPr>
              <a:t>Pediatric Dental Care for Patients with Medical Complexities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9FA1A4">
                    <a:lumMod val="75000"/>
                  </a:srgbClr>
                </a:solidFill>
                <a:effectLst/>
                <a:uLnTx/>
                <a:uFillTx/>
                <a:latin typeface="Arial"/>
                <a:ea typeface="+mn-ea"/>
                <a:cs typeface="+mn-cs"/>
              </a:rPr>
              <a:t>Patient Centered Medical Home: Primary Care Services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9FA1A4">
                    <a:lumMod val="75000"/>
                  </a:srgbClr>
                </a:solidFill>
                <a:effectLst/>
                <a:uLnTx/>
                <a:uFillTx/>
                <a:latin typeface="Arial"/>
                <a:ea typeface="+mn-ea"/>
                <a:cs typeface="+mn-cs"/>
              </a:rPr>
              <a:t>Integrated Behavioral Health</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9FA1A4">
                    <a:lumMod val="75000"/>
                  </a:srgbClr>
                </a:solidFill>
                <a:effectLst/>
                <a:uLnTx/>
                <a:uFillTx/>
                <a:latin typeface="Arial"/>
                <a:ea typeface="+mn-ea"/>
                <a:cs typeface="+mn-cs"/>
              </a:rPr>
              <a:t>Speech Therapy Evaluation, Nutrition Counseling, and Resource Support</a:t>
            </a:r>
            <a:endParaRPr kumimoji="0" lang="en-US" sz="2000" b="0" i="0" u="none" strike="noStrike" kern="1200" cap="none" spc="0" normalizeH="0" baseline="0" noProof="0" dirty="0">
              <a:ln>
                <a:noFill/>
              </a:ln>
              <a:solidFill>
                <a:srgbClr val="005480"/>
              </a:solidFill>
              <a:effectLst/>
              <a:uLnTx/>
              <a:uFillTx/>
              <a:latin typeface="Arial"/>
              <a:ea typeface="+mn-ea"/>
              <a:cs typeface="+mn-cs"/>
            </a:endParaRPr>
          </a:p>
        </p:txBody>
      </p:sp>
    </p:spTree>
    <p:extLst>
      <p:ext uri="{BB962C8B-B14F-4D97-AF65-F5344CB8AC3E}">
        <p14:creationId xmlns:p14="http://schemas.microsoft.com/office/powerpoint/2010/main" val="2193717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t>
            </a:r>
            <a:r>
              <a:rPr lang="en-US" dirty="0" err="1"/>
              <a:t>Aways</a:t>
            </a:r>
            <a:endParaRPr lang="en-US" dirty="0"/>
          </a:p>
        </p:txBody>
      </p:sp>
      <p:sp>
        <p:nvSpPr>
          <p:cNvPr id="3" name="Content Placeholder 2"/>
          <p:cNvSpPr>
            <a:spLocks noGrp="1"/>
          </p:cNvSpPr>
          <p:nvPr>
            <p:ph idx="1"/>
          </p:nvPr>
        </p:nvSpPr>
        <p:spPr>
          <a:xfrm>
            <a:off x="609600" y="1219200"/>
            <a:ext cx="10972800" cy="4419600"/>
          </a:xfrm>
        </p:spPr>
        <p:txBody>
          <a:bodyPr/>
          <a:lstStyle/>
          <a:p>
            <a:r>
              <a:rPr lang="en-US" dirty="0"/>
              <a:t>Align Vision and Mission Across Partners</a:t>
            </a:r>
          </a:p>
          <a:p>
            <a:pPr marL="0" indent="0">
              <a:buNone/>
            </a:pPr>
            <a:endParaRPr lang="en-US" dirty="0"/>
          </a:p>
          <a:p>
            <a:r>
              <a:rPr lang="en-US" dirty="0"/>
              <a:t>Leverage Unique Partnerships to Correlate Actions with desired Outcomes</a:t>
            </a:r>
          </a:p>
          <a:p>
            <a:pPr marL="0" indent="0">
              <a:buNone/>
            </a:pPr>
            <a:endParaRPr lang="en-US" dirty="0"/>
          </a:p>
          <a:p>
            <a:r>
              <a:rPr lang="en-US" dirty="0"/>
              <a:t>Be creative in organizational strategic goal planning</a:t>
            </a:r>
          </a:p>
          <a:p>
            <a:pPr marL="0" indent="0">
              <a:buNone/>
            </a:pPr>
            <a:endParaRPr lang="en-US" dirty="0"/>
          </a:p>
          <a:p>
            <a:r>
              <a:rPr lang="en-US" dirty="0"/>
              <a:t>Use Data to define needs, make informed decisions about priorities and measure outcomes</a:t>
            </a:r>
          </a:p>
          <a:p>
            <a:endParaRPr lang="en-US" dirty="0"/>
          </a:p>
        </p:txBody>
      </p:sp>
    </p:spTree>
    <p:extLst>
      <p:ext uri="{BB962C8B-B14F-4D97-AF65-F5344CB8AC3E}">
        <p14:creationId xmlns:p14="http://schemas.microsoft.com/office/powerpoint/2010/main" val="2626022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304800"/>
            <a:ext cx="9296400" cy="5910974"/>
          </a:xfrm>
        </p:spPr>
      </p:pic>
    </p:spTree>
    <p:extLst>
      <p:ext uri="{BB962C8B-B14F-4D97-AF65-F5344CB8AC3E}">
        <p14:creationId xmlns:p14="http://schemas.microsoft.com/office/powerpoint/2010/main" val="999510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Cook Children’s Data Review</a:t>
            </a:r>
          </a:p>
        </p:txBody>
      </p:sp>
      <p:sp>
        <p:nvSpPr>
          <p:cNvPr id="3" name="Content Placeholder 2"/>
          <p:cNvSpPr>
            <a:spLocks noGrp="1"/>
          </p:cNvSpPr>
          <p:nvPr>
            <p:ph idx="1"/>
          </p:nvPr>
        </p:nvSpPr>
        <p:spPr/>
        <p:txBody>
          <a:bodyPr/>
          <a:lstStyle/>
          <a:p>
            <a:r>
              <a:rPr lang="en-US" dirty="0"/>
              <a:t>Community-Wide Children’s Health Assessment &amp; Planning Survey (CHAPPS) </a:t>
            </a:r>
          </a:p>
          <a:p>
            <a:pPr marL="0" indent="0">
              <a:buNone/>
            </a:pPr>
            <a:endParaRPr lang="en-US" dirty="0"/>
          </a:p>
          <a:p>
            <a:r>
              <a:rPr lang="en-US" dirty="0"/>
              <a:t>Cook Children’s Health plan Data Review: Healthcare Utilization and Resource Navigation</a:t>
            </a:r>
          </a:p>
          <a:p>
            <a:pPr marL="0" indent="0">
              <a:buNone/>
            </a:pPr>
            <a:endParaRPr lang="en-US" dirty="0"/>
          </a:p>
          <a:p>
            <a:r>
              <a:rPr lang="en-US" dirty="0"/>
              <a:t>Comparative Analysis of Emergency Room Utilization, Immunization Rates, Asthma Management Metrics</a:t>
            </a:r>
          </a:p>
        </p:txBody>
      </p:sp>
    </p:spTree>
    <p:extLst>
      <p:ext uri="{BB962C8B-B14F-4D97-AF65-F5344CB8AC3E}">
        <p14:creationId xmlns:p14="http://schemas.microsoft.com/office/powerpoint/2010/main" val="3211155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Renaissance Heights United:         What’s Next</a:t>
            </a:r>
          </a:p>
        </p:txBody>
      </p:sp>
      <p:sp>
        <p:nvSpPr>
          <p:cNvPr id="3" name="Content Placeholder 2"/>
          <p:cNvSpPr>
            <a:spLocks noGrp="1"/>
          </p:cNvSpPr>
          <p:nvPr>
            <p:ph idx="1"/>
          </p:nvPr>
        </p:nvSpPr>
        <p:spPr>
          <a:xfrm>
            <a:off x="617621" y="1295400"/>
            <a:ext cx="10972800" cy="4953000"/>
          </a:xfrm>
        </p:spPr>
        <p:txBody>
          <a:bodyPr/>
          <a:lstStyle/>
          <a:p>
            <a:r>
              <a:rPr lang="en-US" dirty="0"/>
              <a:t>Wellness is beyond HealthCare</a:t>
            </a:r>
          </a:p>
          <a:p>
            <a:pPr lvl="1"/>
            <a:r>
              <a:rPr lang="en-US" sz="2400" dirty="0"/>
              <a:t>Happy Park Development</a:t>
            </a:r>
          </a:p>
          <a:p>
            <a:r>
              <a:rPr lang="en-US" dirty="0"/>
              <a:t>Next Phase of Housing Development</a:t>
            </a:r>
          </a:p>
          <a:p>
            <a:pPr lvl="1"/>
            <a:r>
              <a:rPr lang="en-US" sz="2400" dirty="0"/>
              <a:t>Affordable Rates for Single Family and Townhomes</a:t>
            </a:r>
          </a:p>
          <a:p>
            <a:pPr lvl="1"/>
            <a:r>
              <a:rPr lang="en-US" sz="2400" dirty="0"/>
              <a:t>Commercial Space Development will bring more resources and RHU partnerships</a:t>
            </a:r>
          </a:p>
          <a:p>
            <a:r>
              <a:rPr lang="en-US" dirty="0"/>
              <a:t>Fostering Continued Community Engagement</a:t>
            </a:r>
          </a:p>
          <a:p>
            <a:pPr lvl="1"/>
            <a:r>
              <a:rPr lang="en-US" sz="2400" dirty="0"/>
              <a:t>Platform for Public Health Messaging and Bi-directional Communication with mutual constituencies from all partners</a:t>
            </a:r>
          </a:p>
          <a:p>
            <a:pPr lvl="1"/>
            <a:r>
              <a:rPr lang="en-US" sz="2400" dirty="0"/>
              <a:t>Leadership Development at all Levels</a:t>
            </a:r>
          </a:p>
          <a:p>
            <a:pPr marL="457200" lvl="1" indent="0">
              <a:buNone/>
            </a:pPr>
            <a:endParaRPr lang="en-US" sz="2400" dirty="0"/>
          </a:p>
        </p:txBody>
      </p:sp>
    </p:spTree>
    <p:extLst>
      <p:ext uri="{BB962C8B-B14F-4D97-AF65-F5344CB8AC3E}">
        <p14:creationId xmlns:p14="http://schemas.microsoft.com/office/powerpoint/2010/main" val="1994685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3" y="4763"/>
            <a:ext cx="706755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610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6147-9E93-88DF-BF76-E2644150B6D2}"/>
              </a:ext>
            </a:extLst>
          </p:cNvPr>
          <p:cNvSpPr>
            <a:spLocks noGrp="1"/>
          </p:cNvSpPr>
          <p:nvPr>
            <p:ph type="title"/>
          </p:nvPr>
        </p:nvSpPr>
        <p:spPr/>
        <p:txBody>
          <a:bodyPr/>
          <a:lstStyle/>
          <a:p>
            <a:r>
              <a:rPr lang="en-US" dirty="0"/>
              <a:t>Resources</a:t>
            </a:r>
          </a:p>
        </p:txBody>
      </p:sp>
      <p:pic>
        <p:nvPicPr>
          <p:cNvPr id="6" name="Content Placeholder 5" descr="Qr code&#10;&#10;Description automatically generated">
            <a:extLst>
              <a:ext uri="{FF2B5EF4-FFF2-40B4-BE49-F238E27FC236}">
                <a16:creationId xmlns:a16="http://schemas.microsoft.com/office/drawing/2014/main" id="{4CD7FF69-F83B-4D0D-D6C6-A9E7F4FC83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08777" y="2319067"/>
            <a:ext cx="3213101" cy="3213101"/>
          </a:xfrm>
        </p:spPr>
      </p:pic>
      <p:sp>
        <p:nvSpPr>
          <p:cNvPr id="4" name="Slide Number Placeholder 3">
            <a:extLst>
              <a:ext uri="{FF2B5EF4-FFF2-40B4-BE49-F238E27FC236}">
                <a16:creationId xmlns:a16="http://schemas.microsoft.com/office/drawing/2014/main" id="{092E5AB9-C11A-923B-503A-068A39F1FF75}"/>
              </a:ext>
            </a:extLst>
          </p:cNvPr>
          <p:cNvSpPr>
            <a:spLocks noGrp="1"/>
          </p:cNvSpPr>
          <p:nvPr>
            <p:ph type="sldNum" sz="quarter" idx="4"/>
          </p:nvPr>
        </p:nvSpPr>
        <p:spPr/>
        <p:txBody>
          <a:bodyPr/>
          <a:lstStyle/>
          <a:p>
            <a:fld id="{5315D994-0852-4F75-99F1-5016CE36A879}" type="slidenum">
              <a:rPr lang="en-US" smtClean="0"/>
              <a:pPr/>
              <a:t>27</a:t>
            </a:fld>
            <a:endParaRPr lang="en-US"/>
          </a:p>
        </p:txBody>
      </p:sp>
      <p:pic>
        <p:nvPicPr>
          <p:cNvPr id="8" name="Picture 7">
            <a:extLst>
              <a:ext uri="{FF2B5EF4-FFF2-40B4-BE49-F238E27FC236}">
                <a16:creationId xmlns:a16="http://schemas.microsoft.com/office/drawing/2014/main" id="{88AB0E94-6716-E96A-38E6-C7B1B700B0AF}"/>
              </a:ext>
            </a:extLst>
          </p:cNvPr>
          <p:cNvPicPr>
            <a:picLocks noChangeAspect="1"/>
          </p:cNvPicPr>
          <p:nvPr/>
        </p:nvPicPr>
        <p:blipFill>
          <a:blip r:embed="rId3"/>
          <a:stretch>
            <a:fillRect/>
          </a:stretch>
        </p:blipFill>
        <p:spPr>
          <a:xfrm>
            <a:off x="863599" y="1130503"/>
            <a:ext cx="6369713" cy="4294028"/>
          </a:xfrm>
          <a:prstGeom prst="rect">
            <a:avLst/>
          </a:prstGeom>
        </p:spPr>
      </p:pic>
      <p:sp>
        <p:nvSpPr>
          <p:cNvPr id="9" name="TextBox 8">
            <a:extLst>
              <a:ext uri="{FF2B5EF4-FFF2-40B4-BE49-F238E27FC236}">
                <a16:creationId xmlns:a16="http://schemas.microsoft.com/office/drawing/2014/main" id="{C1FBCEC1-16C9-2245-B007-0F2A9BD425F0}"/>
              </a:ext>
            </a:extLst>
          </p:cNvPr>
          <p:cNvSpPr txBox="1"/>
          <p:nvPr/>
        </p:nvSpPr>
        <p:spPr>
          <a:xfrm>
            <a:off x="863599" y="5532168"/>
            <a:ext cx="5008728" cy="369332"/>
          </a:xfrm>
          <a:prstGeom prst="rect">
            <a:avLst/>
          </a:prstGeom>
          <a:noFill/>
        </p:spPr>
        <p:txBody>
          <a:bodyPr wrap="square" rtlCol="0">
            <a:spAutoFit/>
          </a:bodyPr>
          <a:lstStyle/>
          <a:p>
            <a:r>
              <a:rPr lang="en-US" dirty="0"/>
              <a:t>https://buildhealthyplaces.org/</a:t>
            </a:r>
          </a:p>
        </p:txBody>
      </p:sp>
      <p:sp>
        <p:nvSpPr>
          <p:cNvPr id="10" name="TextBox 9">
            <a:extLst>
              <a:ext uri="{FF2B5EF4-FFF2-40B4-BE49-F238E27FC236}">
                <a16:creationId xmlns:a16="http://schemas.microsoft.com/office/drawing/2014/main" id="{FB508DDF-F692-2B0C-905C-A3F5A307675F}"/>
              </a:ext>
            </a:extLst>
          </p:cNvPr>
          <p:cNvSpPr txBox="1"/>
          <p:nvPr/>
        </p:nvSpPr>
        <p:spPr>
          <a:xfrm>
            <a:off x="7937480" y="2002408"/>
            <a:ext cx="3555697" cy="369332"/>
          </a:xfrm>
          <a:prstGeom prst="rect">
            <a:avLst/>
          </a:prstGeom>
          <a:noFill/>
        </p:spPr>
        <p:txBody>
          <a:bodyPr wrap="square" rtlCol="0">
            <a:spAutoFit/>
          </a:bodyPr>
          <a:lstStyle/>
          <a:p>
            <a:r>
              <a:rPr lang="en-US" dirty="0"/>
              <a:t>Build Healthy Places Newsletter</a:t>
            </a:r>
          </a:p>
        </p:txBody>
      </p:sp>
    </p:spTree>
    <p:extLst>
      <p:ext uri="{BB962C8B-B14F-4D97-AF65-F5344CB8AC3E}">
        <p14:creationId xmlns:p14="http://schemas.microsoft.com/office/powerpoint/2010/main" val="2595551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E6EA-675A-EC82-608A-703542360ABB}"/>
              </a:ext>
            </a:extLst>
          </p:cNvPr>
          <p:cNvSpPr>
            <a:spLocks noGrp="1"/>
          </p:cNvSpPr>
          <p:nvPr>
            <p:ph type="title"/>
          </p:nvPr>
        </p:nvSpPr>
        <p:spPr/>
        <p:txBody>
          <a:bodyPr/>
          <a:lstStyle/>
          <a:p>
            <a:r>
              <a:rPr lang="en-US" dirty="0"/>
              <a:t>Give us Your Feedback</a:t>
            </a:r>
          </a:p>
        </p:txBody>
      </p:sp>
      <p:pic>
        <p:nvPicPr>
          <p:cNvPr id="6" name="Content Placeholder 5" descr="Qr code&#10;&#10;Description automatically generated">
            <a:extLst>
              <a:ext uri="{FF2B5EF4-FFF2-40B4-BE49-F238E27FC236}">
                <a16:creationId xmlns:a16="http://schemas.microsoft.com/office/drawing/2014/main" id="{F6050792-A6EE-863D-BF7B-A804F96CBA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2875" y="1130300"/>
            <a:ext cx="4286250" cy="4286250"/>
          </a:xfrm>
        </p:spPr>
      </p:pic>
      <p:sp>
        <p:nvSpPr>
          <p:cNvPr id="4" name="Slide Number Placeholder 3">
            <a:extLst>
              <a:ext uri="{FF2B5EF4-FFF2-40B4-BE49-F238E27FC236}">
                <a16:creationId xmlns:a16="http://schemas.microsoft.com/office/drawing/2014/main" id="{5A9B79CD-B9D7-A8B9-15FD-B11B72137182}"/>
              </a:ext>
            </a:extLst>
          </p:cNvPr>
          <p:cNvSpPr>
            <a:spLocks noGrp="1"/>
          </p:cNvSpPr>
          <p:nvPr>
            <p:ph type="sldNum" sz="quarter" idx="4"/>
          </p:nvPr>
        </p:nvSpPr>
        <p:spPr/>
        <p:txBody>
          <a:bodyPr/>
          <a:lstStyle/>
          <a:p>
            <a:fld id="{5315D994-0852-4F75-99F1-5016CE36A879}" type="slidenum">
              <a:rPr lang="en-US" smtClean="0"/>
              <a:pPr/>
              <a:t>28</a:t>
            </a:fld>
            <a:endParaRPr lang="en-US"/>
          </a:p>
        </p:txBody>
      </p:sp>
    </p:spTree>
    <p:extLst>
      <p:ext uri="{BB962C8B-B14F-4D97-AF65-F5344CB8AC3E}">
        <p14:creationId xmlns:p14="http://schemas.microsoft.com/office/powerpoint/2010/main" val="759477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Stacy </a:t>
            </a:r>
            <a:r>
              <a:rPr lang="en-US" dirty="0" err="1"/>
              <a:t>Wathen</a:t>
            </a:r>
            <a:endParaRPr lang="en-US" dirty="0"/>
          </a:p>
          <a:p>
            <a:r>
              <a:rPr lang="en-US" dirty="0"/>
              <a:t>Manager, Community and Child Health</a:t>
            </a:r>
          </a:p>
          <a:p>
            <a:r>
              <a:rPr lang="en-US" dirty="0"/>
              <a:t>stacy.wathen@childrenshospitals.org</a:t>
            </a:r>
          </a:p>
          <a:p>
            <a:endParaRPr lang="en-US" dirty="0"/>
          </a:p>
        </p:txBody>
      </p:sp>
    </p:spTree>
    <p:extLst>
      <p:ext uri="{BB962C8B-B14F-4D97-AF65-F5344CB8AC3E}">
        <p14:creationId xmlns:p14="http://schemas.microsoft.com/office/powerpoint/2010/main" val="1793325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519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943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2D7A-1392-4038-A7D0-96895C7777B0}"/>
              </a:ext>
            </a:extLst>
          </p:cNvPr>
          <p:cNvSpPr>
            <a:spLocks noGrp="1"/>
          </p:cNvSpPr>
          <p:nvPr>
            <p:ph type="title"/>
          </p:nvPr>
        </p:nvSpPr>
        <p:spPr>
          <a:xfrm>
            <a:off x="426720" y="218655"/>
            <a:ext cx="11338560" cy="563563"/>
          </a:xfrm>
        </p:spPr>
        <p:txBody>
          <a:bodyPr/>
          <a:lstStyle/>
          <a:p>
            <a:r>
              <a:rPr lang="en-US" dirty="0">
                <a:ea typeface="+mj-lt"/>
                <a:cs typeface="+mj-lt"/>
              </a:rPr>
              <a:t>Registrants</a:t>
            </a:r>
            <a:endParaRPr lang="en-US" dirty="0"/>
          </a:p>
        </p:txBody>
      </p:sp>
      <p:sp>
        <p:nvSpPr>
          <p:cNvPr id="5" name="Slide Number Placeholder 4">
            <a:extLst>
              <a:ext uri="{FF2B5EF4-FFF2-40B4-BE49-F238E27FC236}">
                <a16:creationId xmlns:a16="http://schemas.microsoft.com/office/drawing/2014/main" id="{DC4E58B9-7F22-48A7-8513-E374C2324B17}"/>
              </a:ext>
            </a:extLst>
          </p:cNvPr>
          <p:cNvSpPr>
            <a:spLocks noGrp="1"/>
          </p:cNvSpPr>
          <p:nvPr>
            <p:ph type="sldNum" sz="quarter" idx="10"/>
          </p:nvPr>
        </p:nvSpPr>
        <p:spPr/>
        <p:txBody>
          <a:bodyPr/>
          <a:lstStyle/>
          <a:p>
            <a:pPr>
              <a:defRPr/>
            </a:pPr>
            <a:fld id="{7115A5D5-39F3-428E-A0FB-58EA9F66190B}" type="slidenum">
              <a:rPr lang="en-US" smtClean="0">
                <a:solidFill>
                  <a:prstClr val="black">
                    <a:tint val="75000"/>
                  </a:prstClr>
                </a:solidFill>
              </a:rPr>
              <a:pPr>
                <a:defRPr/>
              </a:pPr>
              <a:t>5</a:t>
            </a:fld>
            <a:endParaRPr lang="en-US" dirty="0">
              <a:solidFill>
                <a:prstClr val="black">
                  <a:tint val="75000"/>
                </a:prstClr>
              </a:solidFill>
            </a:endParaRPr>
          </a:p>
        </p:txBody>
      </p:sp>
      <p:sp>
        <p:nvSpPr>
          <p:cNvPr id="7" name="TextBox 6">
            <a:extLst>
              <a:ext uri="{FF2B5EF4-FFF2-40B4-BE49-F238E27FC236}">
                <a16:creationId xmlns:a16="http://schemas.microsoft.com/office/drawing/2014/main" id="{038FAA15-148A-4A8F-898C-4EF48C5563BB}"/>
              </a:ext>
            </a:extLst>
          </p:cNvPr>
          <p:cNvSpPr txBox="1"/>
          <p:nvPr/>
        </p:nvSpPr>
        <p:spPr>
          <a:xfrm>
            <a:off x="340140" y="748748"/>
            <a:ext cx="112245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Over 138 registrants </a:t>
            </a:r>
            <a:r>
              <a:rPr lang="en-US" b="1" dirty="0"/>
              <a:t>from more than 49 children’s hospitals</a:t>
            </a:r>
            <a:r>
              <a:rPr lang="en-US" dirty="0"/>
              <a:t> in 25 states and the District of Columbia</a:t>
            </a:r>
          </a:p>
        </p:txBody>
      </p:sp>
      <p:pic>
        <p:nvPicPr>
          <p:cNvPr id="6" name="Picture 5" descr="Map&#10;&#10;Description automatically generated">
            <a:extLst>
              <a:ext uri="{FF2B5EF4-FFF2-40B4-BE49-F238E27FC236}">
                <a16:creationId xmlns:a16="http://schemas.microsoft.com/office/drawing/2014/main" id="{D3B826FE-E1A2-4D88-89A6-C5B5DD35D4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8" b="16282"/>
          <a:stretch/>
        </p:blipFill>
        <p:spPr>
          <a:xfrm>
            <a:off x="1327702" y="1086182"/>
            <a:ext cx="9249465" cy="5200134"/>
          </a:xfrm>
          <a:prstGeom prst="rect">
            <a:avLst/>
          </a:prstGeom>
        </p:spPr>
      </p:pic>
    </p:spTree>
    <p:extLst>
      <p:ext uri="{BB962C8B-B14F-4D97-AF65-F5344CB8AC3E}">
        <p14:creationId xmlns:p14="http://schemas.microsoft.com/office/powerpoint/2010/main" val="3100887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983C-1F0B-7BA4-E5A9-D792AD883216}"/>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80F6CBBD-F09E-06E5-1FC2-D33229899855}"/>
              </a:ext>
            </a:extLst>
          </p:cNvPr>
          <p:cNvSpPr>
            <a:spLocks noGrp="1"/>
          </p:cNvSpPr>
          <p:nvPr>
            <p:ph type="sldNum" sz="quarter" idx="10"/>
          </p:nvPr>
        </p:nvSpPr>
        <p:spPr/>
        <p:txBody>
          <a:bodyPr/>
          <a:lstStyle/>
          <a:p>
            <a:pPr>
              <a:defRPr/>
            </a:pPr>
            <a:fld id="{7115A5D5-39F3-428E-A0FB-58EA9F66190B}" type="slidenum">
              <a:rPr lang="en-US" smtClean="0">
                <a:solidFill>
                  <a:prstClr val="black">
                    <a:tint val="75000"/>
                  </a:prstClr>
                </a:solidFill>
              </a:rPr>
              <a:pPr>
                <a:defRPr/>
              </a:pPr>
              <a:t>6</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030F3ED9-4C74-2A05-161C-756E910AB361}"/>
              </a:ext>
            </a:extLst>
          </p:cNvPr>
          <p:cNvPicPr>
            <a:picLocks noChangeAspect="1"/>
          </p:cNvPicPr>
          <p:nvPr/>
        </p:nvPicPr>
        <p:blipFill>
          <a:blip r:embed="rId3"/>
          <a:stretch>
            <a:fillRect/>
          </a:stretch>
        </p:blipFill>
        <p:spPr>
          <a:xfrm>
            <a:off x="1057275" y="1284111"/>
            <a:ext cx="10511658" cy="4289778"/>
          </a:xfrm>
          <a:prstGeom prst="rect">
            <a:avLst/>
          </a:prstGeom>
        </p:spPr>
      </p:pic>
      <p:sp>
        <p:nvSpPr>
          <p:cNvPr id="8" name="Rectangle 7">
            <a:extLst>
              <a:ext uri="{FF2B5EF4-FFF2-40B4-BE49-F238E27FC236}">
                <a16:creationId xmlns:a16="http://schemas.microsoft.com/office/drawing/2014/main" id="{09FEB7A1-6468-09BB-3479-A5A27F358C6C}"/>
              </a:ext>
            </a:extLst>
          </p:cNvPr>
          <p:cNvSpPr/>
          <p:nvPr/>
        </p:nvSpPr>
        <p:spPr>
          <a:xfrm>
            <a:off x="7962900" y="3095625"/>
            <a:ext cx="3171825" cy="23336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332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44E7C-6BC8-32E6-1473-66E70E9880CD}"/>
              </a:ext>
            </a:extLst>
          </p:cNvPr>
          <p:cNvSpPr>
            <a:spLocks noGrp="1"/>
          </p:cNvSpPr>
          <p:nvPr>
            <p:ph type="title"/>
          </p:nvPr>
        </p:nvSpPr>
        <p:spPr/>
        <p:txBody>
          <a:bodyPr/>
          <a:lstStyle/>
          <a:p>
            <a:r>
              <a:rPr lang="en-US" dirty="0"/>
              <a:t>Poll Question</a:t>
            </a:r>
          </a:p>
        </p:txBody>
      </p:sp>
      <p:sp>
        <p:nvSpPr>
          <p:cNvPr id="3" name="Content Placeholder 2">
            <a:extLst>
              <a:ext uri="{FF2B5EF4-FFF2-40B4-BE49-F238E27FC236}">
                <a16:creationId xmlns:a16="http://schemas.microsoft.com/office/drawing/2014/main" id="{3361FDBC-077B-3E5B-D556-76526C385E4E}"/>
              </a:ext>
            </a:extLst>
          </p:cNvPr>
          <p:cNvSpPr>
            <a:spLocks noGrp="1"/>
          </p:cNvSpPr>
          <p:nvPr>
            <p:ph sz="half" idx="1"/>
          </p:nvPr>
        </p:nvSpPr>
        <p:spPr>
          <a:xfrm>
            <a:off x="1085849" y="1549552"/>
            <a:ext cx="9505951" cy="2546198"/>
          </a:xfrm>
        </p:spPr>
        <p:txBody>
          <a:bodyPr/>
          <a:lstStyle/>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Has your hospital engaged in community development projects?</a:t>
            </a:r>
          </a:p>
          <a:p>
            <a:pPr marL="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Yes, we are engaged as the convener or backbone organization</a:t>
            </a: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Yes, we are engaged as members of community development coalitions </a:t>
            </a: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No, we are still exploring these opportunities and haven’t engaged yet</a:t>
            </a: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No, this is not work my hospital is considering at the moment</a:t>
            </a:r>
          </a:p>
          <a:p>
            <a:pPr marL="0" marR="0">
              <a:spcBef>
                <a:spcPts val="0"/>
              </a:spcBef>
              <a:spcAft>
                <a:spcPts val="0"/>
              </a:spcAft>
            </a:pPr>
            <a:r>
              <a:rPr lang="en-US" sz="2400" dirty="0">
                <a:latin typeface="Calibri" panose="020F0502020204030204" pitchFamily="34" charset="0"/>
                <a:ea typeface="Calibri" panose="020F0502020204030204" pitchFamily="34" charset="0"/>
              </a:rPr>
              <a:t>I’m not from a hospital, I represent a different sector in this work</a:t>
            </a: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endParaRPr lang="en-US" dirty="0"/>
          </a:p>
        </p:txBody>
      </p:sp>
      <p:sp>
        <p:nvSpPr>
          <p:cNvPr id="5" name="Slide Number Placeholder 4">
            <a:extLst>
              <a:ext uri="{FF2B5EF4-FFF2-40B4-BE49-F238E27FC236}">
                <a16:creationId xmlns:a16="http://schemas.microsoft.com/office/drawing/2014/main" id="{1F0451D6-AD16-3304-1BD3-2D9CABF3E014}"/>
              </a:ext>
            </a:extLst>
          </p:cNvPr>
          <p:cNvSpPr>
            <a:spLocks noGrp="1"/>
          </p:cNvSpPr>
          <p:nvPr>
            <p:ph type="sldNum" sz="quarter" idx="10"/>
          </p:nvPr>
        </p:nvSpPr>
        <p:spPr/>
        <p:txBody>
          <a:bodyPr/>
          <a:lstStyle/>
          <a:p>
            <a:pPr>
              <a:defRPr/>
            </a:pPr>
            <a:fld id="{7115A5D5-39F3-428E-A0FB-58EA9F66190B}" type="slidenum">
              <a:rPr lang="en-US" smtClean="0">
                <a:solidFill>
                  <a:prstClr val="black">
                    <a:tint val="75000"/>
                  </a:prstClr>
                </a:solidFill>
              </a:rPr>
              <a:pPr>
                <a:defRPr/>
              </a:pPr>
              <a:t>7</a:t>
            </a:fld>
            <a:endParaRPr lang="en-US" dirty="0">
              <a:solidFill>
                <a:prstClr val="black">
                  <a:tint val="75000"/>
                </a:prstClr>
              </a:solidFill>
            </a:endParaRPr>
          </a:p>
        </p:txBody>
      </p:sp>
    </p:spTree>
    <p:extLst>
      <p:ext uri="{BB962C8B-B14F-4D97-AF65-F5344CB8AC3E}">
        <p14:creationId xmlns:p14="http://schemas.microsoft.com/office/powerpoint/2010/main" val="2176569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5025-B942-41AC-8FF6-7734D14F9B0A}"/>
              </a:ext>
            </a:extLst>
          </p:cNvPr>
          <p:cNvSpPr>
            <a:spLocks noGrp="1"/>
          </p:cNvSpPr>
          <p:nvPr>
            <p:ph type="title"/>
          </p:nvPr>
        </p:nvSpPr>
        <p:spPr/>
        <p:txBody>
          <a:bodyPr/>
          <a:lstStyle/>
          <a:p>
            <a:r>
              <a:rPr lang="en-US" dirty="0"/>
              <a:t>Today’s Presenters</a:t>
            </a:r>
          </a:p>
        </p:txBody>
      </p:sp>
      <p:sp>
        <p:nvSpPr>
          <p:cNvPr id="4" name="Slide Number Placeholder 3">
            <a:extLst>
              <a:ext uri="{FF2B5EF4-FFF2-40B4-BE49-F238E27FC236}">
                <a16:creationId xmlns:a16="http://schemas.microsoft.com/office/drawing/2014/main" id="{01447F05-157C-4205-9C50-782785A01FF6}"/>
              </a:ext>
            </a:extLst>
          </p:cNvPr>
          <p:cNvSpPr>
            <a:spLocks noGrp="1"/>
          </p:cNvSpPr>
          <p:nvPr>
            <p:ph type="sldNum" sz="quarter" idx="4"/>
          </p:nvPr>
        </p:nvSpPr>
        <p:spPr/>
        <p:txBody>
          <a:bodyPr/>
          <a:lstStyle/>
          <a:p>
            <a:fld id="{5315D994-0852-4F75-99F1-5016CE36A879}" type="slidenum">
              <a:rPr lang="en-US" smtClean="0"/>
              <a:pPr/>
              <a:t>8</a:t>
            </a:fld>
            <a:endParaRPr lang="en-US"/>
          </a:p>
        </p:txBody>
      </p:sp>
      <p:sp>
        <p:nvSpPr>
          <p:cNvPr id="5" name="Content Placeholder 4">
            <a:extLst>
              <a:ext uri="{FF2B5EF4-FFF2-40B4-BE49-F238E27FC236}">
                <a16:creationId xmlns:a16="http://schemas.microsoft.com/office/drawing/2014/main" id="{225A95B3-C746-C2F2-826D-92FAC8A0BA76}"/>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0636F011-9DA1-7FF7-C58A-16F7BCED6855}"/>
              </a:ext>
            </a:extLst>
          </p:cNvPr>
          <p:cNvPicPr>
            <a:picLocks noChangeAspect="1"/>
          </p:cNvPicPr>
          <p:nvPr/>
        </p:nvPicPr>
        <p:blipFill>
          <a:blip r:embed="rId3"/>
          <a:stretch>
            <a:fillRect/>
          </a:stretch>
        </p:blipFill>
        <p:spPr>
          <a:xfrm>
            <a:off x="957677" y="1800157"/>
            <a:ext cx="11009035" cy="4070485"/>
          </a:xfrm>
          <a:prstGeom prst="rect">
            <a:avLst/>
          </a:prstGeom>
        </p:spPr>
      </p:pic>
    </p:spTree>
    <p:extLst>
      <p:ext uri="{BB962C8B-B14F-4D97-AF65-F5344CB8AC3E}">
        <p14:creationId xmlns:p14="http://schemas.microsoft.com/office/powerpoint/2010/main" val="2043677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7814"/>
            <a:ext cx="8229600" cy="788987"/>
          </a:xfrm>
        </p:spPr>
        <p:txBody>
          <a:bodyPr/>
          <a:lstStyle/>
          <a:p>
            <a:pPr algn="ctr"/>
            <a:r>
              <a:rPr lang="en-US" dirty="0"/>
              <a:t>Introductions</a:t>
            </a:r>
          </a:p>
        </p:txBody>
      </p:sp>
      <p:sp>
        <p:nvSpPr>
          <p:cNvPr id="3" name="Content Placeholder 2"/>
          <p:cNvSpPr>
            <a:spLocks noGrp="1"/>
          </p:cNvSpPr>
          <p:nvPr>
            <p:ph idx="1"/>
          </p:nvPr>
        </p:nvSpPr>
        <p:spPr>
          <a:xfrm>
            <a:off x="1979370" y="955983"/>
            <a:ext cx="8536230" cy="5673417"/>
          </a:xfrm>
        </p:spPr>
        <p:txBody>
          <a:bodyPr/>
          <a:lstStyle/>
          <a:p>
            <a:endParaRPr lang="en-US" dirty="0"/>
          </a:p>
          <a:p>
            <a:pPr marL="0" indent="0">
              <a:buNone/>
            </a:pPr>
            <a:r>
              <a:rPr lang="en-US" dirty="0"/>
              <a:t>		</a:t>
            </a:r>
            <a:r>
              <a:rPr lang="en-US" sz="2800" dirty="0"/>
              <a:t>Kenny Mosley, Executive Director 			         Renaissance Heights United</a:t>
            </a:r>
          </a:p>
          <a:p>
            <a:pPr marL="0" indent="0">
              <a:buNone/>
            </a:pPr>
            <a:endParaRPr lang="en-US" dirty="0"/>
          </a:p>
          <a:p>
            <a:pPr marL="0" indent="0">
              <a:buNone/>
            </a:pPr>
            <a:r>
              <a:rPr lang="en-US" dirty="0"/>
              <a:t>	        </a:t>
            </a:r>
          </a:p>
          <a:p>
            <a:pPr marL="0" indent="0">
              <a:buNone/>
            </a:pPr>
            <a:r>
              <a:rPr lang="en-US" sz="2800" dirty="0"/>
              <a:t>		Evan Smith, Vice President  				         Purpose Built Communities</a:t>
            </a:r>
          </a:p>
          <a:p>
            <a:pPr marL="0" indent="0">
              <a:buNone/>
            </a:pPr>
            <a:endParaRPr lang="en-US" dirty="0"/>
          </a:p>
          <a:p>
            <a:pPr marL="0" indent="0">
              <a:buNone/>
            </a:pPr>
            <a:r>
              <a:rPr lang="en-US" dirty="0"/>
              <a:t>		</a:t>
            </a:r>
            <a:r>
              <a:rPr lang="en-US" sz="2800" dirty="0"/>
              <a:t>Veronica Tolley, Assistant Vice-President</a:t>
            </a:r>
          </a:p>
          <a:p>
            <a:pPr marL="0" indent="0">
              <a:buNone/>
            </a:pPr>
            <a:r>
              <a:rPr lang="en-US" sz="2800" dirty="0"/>
              <a:t>		Cook Children’s Physician Network</a:t>
            </a:r>
          </a:p>
        </p:txBody>
      </p:sp>
      <p:pic>
        <p:nvPicPr>
          <p:cNvPr id="4" name="Picture 3"/>
          <p:cNvPicPr>
            <a:picLocks noChangeAspect="1"/>
          </p:cNvPicPr>
          <p:nvPr/>
        </p:nvPicPr>
        <p:blipFill>
          <a:blip r:embed="rId3"/>
          <a:stretch>
            <a:fillRect/>
          </a:stretch>
        </p:blipFill>
        <p:spPr>
          <a:xfrm>
            <a:off x="2209800" y="3098672"/>
            <a:ext cx="1219200" cy="1571925"/>
          </a:xfrm>
          <a:prstGeom prst="rect">
            <a:avLst/>
          </a:prstGeom>
        </p:spPr>
      </p:pic>
      <p:pic>
        <p:nvPicPr>
          <p:cNvPr id="6" name="Picture 5"/>
          <p:cNvPicPr>
            <a:picLocks noChangeAspect="1"/>
          </p:cNvPicPr>
          <p:nvPr/>
        </p:nvPicPr>
        <p:blipFill>
          <a:blip r:embed="rId4"/>
          <a:stretch>
            <a:fillRect/>
          </a:stretch>
        </p:blipFill>
        <p:spPr>
          <a:xfrm>
            <a:off x="2209800" y="1219200"/>
            <a:ext cx="1219200" cy="1529556"/>
          </a:xfrm>
          <a:prstGeom prst="rect">
            <a:avLst/>
          </a:prstGeom>
        </p:spPr>
      </p:pic>
      <p:pic>
        <p:nvPicPr>
          <p:cNvPr id="7" name="Picture 6"/>
          <p:cNvPicPr>
            <a:picLocks noChangeAspect="1"/>
          </p:cNvPicPr>
          <p:nvPr/>
        </p:nvPicPr>
        <p:blipFill>
          <a:blip r:embed="rId5"/>
          <a:stretch>
            <a:fillRect/>
          </a:stretch>
        </p:blipFill>
        <p:spPr>
          <a:xfrm>
            <a:off x="2209800" y="5105401"/>
            <a:ext cx="1219200" cy="1490949"/>
          </a:xfrm>
          <a:prstGeom prst="rect">
            <a:avLst/>
          </a:prstGeom>
        </p:spPr>
      </p:pic>
    </p:spTree>
    <p:extLst>
      <p:ext uri="{BB962C8B-B14F-4D97-AF65-F5344CB8AC3E}">
        <p14:creationId xmlns:p14="http://schemas.microsoft.com/office/powerpoint/2010/main" val="4510056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HILDRENS MN COLOR FINAL">
      <a:dk1>
        <a:srgbClr val="000000"/>
      </a:dk1>
      <a:lt1>
        <a:srgbClr val="FFFFFF"/>
      </a:lt1>
      <a:dk2>
        <a:srgbClr val="68676D"/>
      </a:dk2>
      <a:lt2>
        <a:srgbClr val="B3BFB8"/>
      </a:lt2>
      <a:accent1>
        <a:srgbClr val="002168"/>
      </a:accent1>
      <a:accent2>
        <a:srgbClr val="984392"/>
      </a:accent2>
      <a:accent3>
        <a:srgbClr val="009BDD"/>
      </a:accent3>
      <a:accent4>
        <a:srgbClr val="74C59A"/>
      </a:accent4>
      <a:accent5>
        <a:srgbClr val="A875B2"/>
      </a:accent5>
      <a:accent6>
        <a:srgbClr val="1778B9"/>
      </a:accent6>
      <a:hlink>
        <a:srgbClr val="783F80"/>
      </a:hlink>
      <a:folHlink>
        <a:srgbClr val="9FCFE6"/>
      </a:folHlink>
    </a:clrScheme>
    <a:fontScheme name="Custom 1">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_PPT_Template_10-21-19.potx" id="{0A00979D-6C9E-44B6-ABEB-681FDE8F3F8F}" vid="{F5831261-B44A-4A0C-9FA1-6701B816C6B6}"/>
    </a:ext>
  </a:extLst>
</a:theme>
</file>

<file path=ppt/theme/theme2.xml><?xml version="1.0" encoding="utf-8"?>
<a:theme xmlns:a="http://schemas.openxmlformats.org/drawingml/2006/main" name="CHA HD Presentation 16x9 - White">
  <a:themeElements>
    <a:clrScheme name="CHA">
      <a:dk1>
        <a:sysClr val="windowText" lastClr="000000"/>
      </a:dk1>
      <a:lt1>
        <a:srgbClr val="FFFFFF"/>
      </a:lt1>
      <a:dk2>
        <a:srgbClr val="43525A"/>
      </a:dk2>
      <a:lt2>
        <a:srgbClr val="FFFFFF"/>
      </a:lt2>
      <a:accent1>
        <a:srgbClr val="0075BC"/>
      </a:accent1>
      <a:accent2>
        <a:srgbClr val="8DC63F"/>
      </a:accent2>
      <a:accent3>
        <a:srgbClr val="00ABBD"/>
      </a:accent3>
      <a:accent4>
        <a:srgbClr val="F58220"/>
      </a:accent4>
      <a:accent5>
        <a:srgbClr val="ED1C24"/>
      </a:accent5>
      <a:accent6>
        <a:srgbClr val="574099"/>
      </a:accent6>
      <a:hlink>
        <a:srgbClr val="0074BC"/>
      </a:hlink>
      <a:folHlink>
        <a:srgbClr val="0074B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CHCA Powerpoint Template - Energy with pic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CA Powerpoint Template - Energy with pictu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CA Powerpoint Template - Energy with pictu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CA Powerpoint Template - Energy with pictu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CA Powerpoint Template - Energy with pictu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CA Powerpoint Template - Energy with pictu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CA Powerpoint Template - Energy with pictu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CA Powerpoint Template - Energy with pictu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CA Powerpoint Template - Energy with pictu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CA Powerpoint Template - Energy with pictu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CA Powerpoint Template - Energy with pictu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CA Powerpoint Template - Energy with pictu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HCA Powerpoint Template - Energy with picture 13">
        <a:dk1>
          <a:srgbClr val="000000"/>
        </a:dk1>
        <a:lt1>
          <a:srgbClr val="FFFFFF"/>
        </a:lt1>
        <a:dk2>
          <a:srgbClr val="000000"/>
        </a:dk2>
        <a:lt2>
          <a:srgbClr val="808080"/>
        </a:lt2>
        <a:accent1>
          <a:srgbClr val="B91C63"/>
        </a:accent1>
        <a:accent2>
          <a:srgbClr val="28378F"/>
        </a:accent2>
        <a:accent3>
          <a:srgbClr val="FFFFFF"/>
        </a:accent3>
        <a:accent4>
          <a:srgbClr val="000000"/>
        </a:accent4>
        <a:accent5>
          <a:srgbClr val="D9ABB7"/>
        </a:accent5>
        <a:accent6>
          <a:srgbClr val="233181"/>
        </a:accent6>
        <a:hlink>
          <a:srgbClr val="8927C9"/>
        </a:hlink>
        <a:folHlink>
          <a:srgbClr val="FF7300"/>
        </a:folHlink>
      </a:clrScheme>
      <a:clrMap bg1="lt1" tx1="dk1" bg2="lt2" tx2="dk2" accent1="accent1" accent2="accent2" accent3="accent3" accent4="accent4" accent5="accent5" accent6="accent6" hlink="hlink" folHlink="folHlink"/>
    </a:extraClrScheme>
    <a:extraClrScheme>
      <a:clrScheme name="CHCA Powerpoint Template - Energy with picture 14">
        <a:dk1>
          <a:srgbClr val="000000"/>
        </a:dk1>
        <a:lt1>
          <a:srgbClr val="FFFFFF"/>
        </a:lt1>
        <a:dk2>
          <a:srgbClr val="000000"/>
        </a:dk2>
        <a:lt2>
          <a:srgbClr val="808080"/>
        </a:lt2>
        <a:accent1>
          <a:srgbClr val="6DC6F7"/>
        </a:accent1>
        <a:accent2>
          <a:srgbClr val="28378F"/>
        </a:accent2>
        <a:accent3>
          <a:srgbClr val="FFFFFF"/>
        </a:accent3>
        <a:accent4>
          <a:srgbClr val="000000"/>
        </a:accent4>
        <a:accent5>
          <a:srgbClr val="BADFFA"/>
        </a:accent5>
        <a:accent6>
          <a:srgbClr val="233181"/>
        </a:accent6>
        <a:hlink>
          <a:srgbClr val="8927C9"/>
        </a:hlink>
        <a:folHlink>
          <a:srgbClr val="FF73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HA-HD-presentation-16-9_white.pptx" id="{32208201-835E-41F5-A8DF-6A9ED6141EB5}" vid="{60927DC4-47D7-4ABD-972B-90FC48117FA6}"/>
    </a:ext>
  </a:extLst>
</a:theme>
</file>

<file path=ppt/theme/theme3.xml><?xml version="1.0" encoding="utf-8"?>
<a:theme xmlns:a="http://schemas.openxmlformats.org/drawingml/2006/main" name="CHA HD Presentation 16x9 - White">
  <a:themeElements>
    <a:clrScheme name="CHA">
      <a:dk1>
        <a:sysClr val="windowText" lastClr="000000"/>
      </a:dk1>
      <a:lt1>
        <a:srgbClr val="FFFFFF"/>
      </a:lt1>
      <a:dk2>
        <a:srgbClr val="43525A"/>
      </a:dk2>
      <a:lt2>
        <a:srgbClr val="FFFFFF"/>
      </a:lt2>
      <a:accent1>
        <a:srgbClr val="0075BC"/>
      </a:accent1>
      <a:accent2>
        <a:srgbClr val="8DC63F"/>
      </a:accent2>
      <a:accent3>
        <a:srgbClr val="00ABBD"/>
      </a:accent3>
      <a:accent4>
        <a:srgbClr val="F58220"/>
      </a:accent4>
      <a:accent5>
        <a:srgbClr val="ED1C24"/>
      </a:accent5>
      <a:accent6>
        <a:srgbClr val="574099"/>
      </a:accent6>
      <a:hlink>
        <a:srgbClr val="0074BC"/>
      </a:hlink>
      <a:folHlink>
        <a:srgbClr val="0074B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CHCA Powerpoint Template - Energy with pic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CA Powerpoint Template - Energy with pictu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CA Powerpoint Template - Energy with pictu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CA Powerpoint Template - Energy with pictu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CA Powerpoint Template - Energy with pictu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CA Powerpoint Template - Energy with pictu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CA Powerpoint Template - Energy with pictu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CA Powerpoint Template - Energy with pictu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CA Powerpoint Template - Energy with pictu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CA Powerpoint Template - Energy with pictu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CA Powerpoint Template - Energy with pictu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CA Powerpoint Template - Energy with pictu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HCA Powerpoint Template - Energy with picture 13">
        <a:dk1>
          <a:srgbClr val="000000"/>
        </a:dk1>
        <a:lt1>
          <a:srgbClr val="FFFFFF"/>
        </a:lt1>
        <a:dk2>
          <a:srgbClr val="000000"/>
        </a:dk2>
        <a:lt2>
          <a:srgbClr val="808080"/>
        </a:lt2>
        <a:accent1>
          <a:srgbClr val="B91C63"/>
        </a:accent1>
        <a:accent2>
          <a:srgbClr val="28378F"/>
        </a:accent2>
        <a:accent3>
          <a:srgbClr val="FFFFFF"/>
        </a:accent3>
        <a:accent4>
          <a:srgbClr val="000000"/>
        </a:accent4>
        <a:accent5>
          <a:srgbClr val="D9ABB7"/>
        </a:accent5>
        <a:accent6>
          <a:srgbClr val="233181"/>
        </a:accent6>
        <a:hlink>
          <a:srgbClr val="8927C9"/>
        </a:hlink>
        <a:folHlink>
          <a:srgbClr val="FF7300"/>
        </a:folHlink>
      </a:clrScheme>
      <a:clrMap bg1="lt1" tx1="dk1" bg2="lt2" tx2="dk2" accent1="accent1" accent2="accent2" accent3="accent3" accent4="accent4" accent5="accent5" accent6="accent6" hlink="hlink" folHlink="folHlink"/>
    </a:extraClrScheme>
    <a:extraClrScheme>
      <a:clrScheme name="CHCA Powerpoint Template - Energy with picture 14">
        <a:dk1>
          <a:srgbClr val="000000"/>
        </a:dk1>
        <a:lt1>
          <a:srgbClr val="FFFFFF"/>
        </a:lt1>
        <a:dk2>
          <a:srgbClr val="000000"/>
        </a:dk2>
        <a:lt2>
          <a:srgbClr val="808080"/>
        </a:lt2>
        <a:accent1>
          <a:srgbClr val="6DC6F7"/>
        </a:accent1>
        <a:accent2>
          <a:srgbClr val="28378F"/>
        </a:accent2>
        <a:accent3>
          <a:srgbClr val="FFFFFF"/>
        </a:accent3>
        <a:accent4>
          <a:srgbClr val="000000"/>
        </a:accent4>
        <a:accent5>
          <a:srgbClr val="BADFFA"/>
        </a:accent5>
        <a:accent6>
          <a:srgbClr val="233181"/>
        </a:accent6>
        <a:hlink>
          <a:srgbClr val="8927C9"/>
        </a:hlink>
        <a:folHlink>
          <a:srgbClr val="FF73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HA-standard-4-3_white.pptx" id="{B68B6FF9-FDB7-40E6-8461-53BB263045B0}" vid="{4006C071-991B-4DCD-AB56-06D3E5B5781A}"/>
    </a:ext>
  </a:extLst>
</a:theme>
</file>

<file path=ppt/theme/theme4.xml><?xml version="1.0" encoding="utf-8"?>
<a:theme xmlns:a="http://schemas.openxmlformats.org/drawingml/2006/main" name="ABP Roadmap">
  <a:themeElements>
    <a:clrScheme name="Custom 13">
      <a:dk1>
        <a:srgbClr val="595959"/>
      </a:dk1>
      <a:lt1>
        <a:sysClr val="window" lastClr="FFFFFF"/>
      </a:lt1>
      <a:dk2>
        <a:srgbClr val="595959"/>
      </a:dk2>
      <a:lt2>
        <a:srgbClr val="E7E6E6"/>
      </a:lt2>
      <a:accent1>
        <a:srgbClr val="3C8498"/>
      </a:accent1>
      <a:accent2>
        <a:srgbClr val="747474"/>
      </a:accent2>
      <a:accent3>
        <a:srgbClr val="6A8A22"/>
      </a:accent3>
      <a:accent4>
        <a:srgbClr val="F58220"/>
      </a:accent4>
      <a:accent5>
        <a:srgbClr val="782B90"/>
      </a:accent5>
      <a:accent6>
        <a:srgbClr val="566872"/>
      </a:accent6>
      <a:hlink>
        <a:srgbClr val="489EB6"/>
      </a:hlink>
      <a:folHlink>
        <a:srgbClr val="595959"/>
      </a:folHlink>
    </a:clrScheme>
    <a:fontScheme name="ABP (Franklink Gothic Book)">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vel">
  <a:themeElements>
    <a:clrScheme name="Cook Children's">
      <a:dk1>
        <a:srgbClr val="FFFFFF"/>
      </a:dk1>
      <a:lt1>
        <a:srgbClr val="005480"/>
      </a:lt1>
      <a:dk2>
        <a:srgbClr val="FFFFFF"/>
      </a:dk2>
      <a:lt2>
        <a:srgbClr val="005480"/>
      </a:lt2>
      <a:accent1>
        <a:srgbClr val="005480"/>
      </a:accent1>
      <a:accent2>
        <a:srgbClr val="008265"/>
      </a:accent2>
      <a:accent3>
        <a:srgbClr val="C5B8B1"/>
      </a:accent3>
      <a:accent4>
        <a:srgbClr val="9FA1A4"/>
      </a:accent4>
      <a:accent5>
        <a:srgbClr val="005480"/>
      </a:accent5>
      <a:accent6>
        <a:srgbClr val="008265"/>
      </a:accent6>
      <a:hlink>
        <a:srgbClr val="005480"/>
      </a:hlink>
      <a:folHlink>
        <a:srgbClr val="008265"/>
      </a:folHlink>
    </a:clrScheme>
    <a:fontScheme name="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7368D7CB-FB10-4C3A-8E28-18F0FFF5C2CF}" vid="{58139AE2-6947-48A6-ADF6-C9D54C1DA777}"/>
    </a:ext>
  </a:extLst>
</a:theme>
</file>

<file path=ppt/theme/theme6.xml><?xml version="1.0" encoding="utf-8"?>
<a:theme xmlns:a="http://schemas.openxmlformats.org/drawingml/2006/main" name="Office Theme">
  <a:themeElements>
    <a:clrScheme name="CHA">
      <a:dk1>
        <a:sysClr val="windowText" lastClr="000000"/>
      </a:dk1>
      <a:lt1>
        <a:srgbClr val="FFFFFF"/>
      </a:lt1>
      <a:dk2>
        <a:srgbClr val="43525A"/>
      </a:dk2>
      <a:lt2>
        <a:srgbClr val="FFFFFF"/>
      </a:lt2>
      <a:accent1>
        <a:srgbClr val="0075BC"/>
      </a:accent1>
      <a:accent2>
        <a:srgbClr val="8DC63F"/>
      </a:accent2>
      <a:accent3>
        <a:srgbClr val="00ABBD"/>
      </a:accent3>
      <a:accent4>
        <a:srgbClr val="F58220"/>
      </a:accent4>
      <a:accent5>
        <a:srgbClr val="ED1C24"/>
      </a:accent5>
      <a:accent6>
        <a:srgbClr val="574099"/>
      </a:accent6>
      <a:hlink>
        <a:srgbClr val="0074BC"/>
      </a:hlink>
      <a:folHlink>
        <a:srgbClr val="0074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CHA">
      <a:dk1>
        <a:sysClr val="windowText" lastClr="000000"/>
      </a:dk1>
      <a:lt1>
        <a:srgbClr val="FFFFFF"/>
      </a:lt1>
      <a:dk2>
        <a:srgbClr val="43525A"/>
      </a:dk2>
      <a:lt2>
        <a:srgbClr val="FFFFFF"/>
      </a:lt2>
      <a:accent1>
        <a:srgbClr val="0075BC"/>
      </a:accent1>
      <a:accent2>
        <a:srgbClr val="8DC63F"/>
      </a:accent2>
      <a:accent3>
        <a:srgbClr val="00ABBD"/>
      </a:accent3>
      <a:accent4>
        <a:srgbClr val="F58220"/>
      </a:accent4>
      <a:accent5>
        <a:srgbClr val="ED1C24"/>
      </a:accent5>
      <a:accent6>
        <a:srgbClr val="574099"/>
      </a:accent6>
      <a:hlink>
        <a:srgbClr val="0074BC"/>
      </a:hlink>
      <a:folHlink>
        <a:srgbClr val="0074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7C113BE99AE04C8C9EF25A99CF2B72" ma:contentTypeVersion="13" ma:contentTypeDescription="Create a new document." ma:contentTypeScope="" ma:versionID="99cbadbcd8172f23ee2dd67417c2fb47">
  <xsd:schema xmlns:xsd="http://www.w3.org/2001/XMLSchema" xmlns:xs="http://www.w3.org/2001/XMLSchema" xmlns:p="http://schemas.microsoft.com/office/2006/metadata/properties" xmlns:ns3="636dba68-a7c4-4548-a3ca-dedc7586dc9a" xmlns:ns4="f444073e-d7a1-4102-b066-3381b2562670" targetNamespace="http://schemas.microsoft.com/office/2006/metadata/properties" ma:root="true" ma:fieldsID="97313d9aae9696d6d2f827a42ce905b1" ns3:_="" ns4:_="">
    <xsd:import namespace="636dba68-a7c4-4548-a3ca-dedc7586dc9a"/>
    <xsd:import namespace="f444073e-d7a1-4102-b066-3381b256267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dba68-a7c4-4548-a3ca-dedc7586dc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44073e-d7a1-4102-b066-3381b25626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15AEF3-586A-4EF4-955E-9A11A5ABDE12}">
  <ds:schemaRefs>
    <ds:schemaRef ds:uri="http://schemas.microsoft.com/sharepoint/v3/contenttype/forms"/>
  </ds:schemaRefs>
</ds:datastoreItem>
</file>

<file path=customXml/itemProps2.xml><?xml version="1.0" encoding="utf-8"?>
<ds:datastoreItem xmlns:ds="http://schemas.openxmlformats.org/officeDocument/2006/customXml" ds:itemID="{5152FDB5-A4C6-4822-9648-876ABCE4D2BD}">
  <ds:schemaRefs>
    <ds:schemaRef ds:uri="636dba68-a7c4-4548-a3ca-dedc7586dc9a"/>
    <ds:schemaRef ds:uri="f444073e-d7a1-4102-b066-3381b25626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BC1B48A-857D-4470-B9E8-63721D77E8A8}">
  <ds:schemaRefs>
    <ds:schemaRef ds:uri="http://purl.org/dc/terms/"/>
    <ds:schemaRef ds:uri="http://www.w3.org/XML/1998/namespace"/>
    <ds:schemaRef ds:uri="http://schemas.microsoft.com/office/2006/documentManagement/types"/>
    <ds:schemaRef ds:uri="636dba68-a7c4-4548-a3ca-dedc7586dc9a"/>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f444073e-d7a1-4102-b066-3381b2562670"/>
  </ds:schemaRefs>
</ds:datastoreItem>
</file>

<file path=docProps/app.xml><?xml version="1.0" encoding="utf-8"?>
<Properties xmlns="http://schemas.openxmlformats.org/officeDocument/2006/extended-properties" xmlns:vt="http://schemas.openxmlformats.org/officeDocument/2006/docPropsVTypes">
  <TotalTime>1051</TotalTime>
  <Words>1548</Words>
  <Application>Microsoft Office PowerPoint</Application>
  <PresentationFormat>Widescreen</PresentationFormat>
  <Paragraphs>185</Paragraphs>
  <Slides>29</Slides>
  <Notes>25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29</vt:i4>
      </vt:variant>
    </vt:vector>
  </HeadingPairs>
  <TitlesOfParts>
    <vt:vector size="45" baseType="lpstr">
      <vt:lpstr>Arial</vt:lpstr>
      <vt:lpstr>Arial Bold</vt:lpstr>
      <vt:lpstr>AvenirNext</vt:lpstr>
      <vt:lpstr>Calibri</vt:lpstr>
      <vt:lpstr>Courier New</vt:lpstr>
      <vt:lpstr>Franklin Gothic Book</vt:lpstr>
      <vt:lpstr>Gill Sans</vt:lpstr>
      <vt:lpstr>inherit</vt:lpstr>
      <vt:lpstr>Times New Roman</vt:lpstr>
      <vt:lpstr>Verdana</vt:lpstr>
      <vt:lpstr>Wingdings</vt:lpstr>
      <vt:lpstr>Office Theme</vt:lpstr>
      <vt:lpstr>CHA HD Presentation 16x9 - White</vt:lpstr>
      <vt:lpstr>CHA HD Presentation 16x9 - White</vt:lpstr>
      <vt:lpstr>ABP Roadmap</vt:lpstr>
      <vt:lpstr>Level</vt:lpstr>
      <vt:lpstr>A few technical points</vt:lpstr>
      <vt:lpstr>Community Development in Practice</vt:lpstr>
      <vt:lpstr>PowerPoint Presentation</vt:lpstr>
      <vt:lpstr>PowerPoint Presentation</vt:lpstr>
      <vt:lpstr>Registrants</vt:lpstr>
      <vt:lpstr>PowerPoint Presentation</vt:lpstr>
      <vt:lpstr>Poll Question</vt:lpstr>
      <vt:lpstr>Today’s Presenters</vt:lpstr>
      <vt:lpstr>Introductions</vt:lpstr>
      <vt:lpstr>Lown Institute: Racism Impacts Health</vt:lpstr>
      <vt:lpstr>PowerPoint Presentation</vt:lpstr>
      <vt:lpstr>Purpose Built Communities</vt:lpstr>
      <vt:lpstr>Healthcare Systems Address Social Determinants of Health within the Purpose Built Network</vt:lpstr>
      <vt:lpstr>Build Healthy Places Network: Case Study</vt:lpstr>
      <vt:lpstr>Renaissance Heights: 200 Acres</vt:lpstr>
      <vt:lpstr>Advocating for Policy Action</vt:lpstr>
      <vt:lpstr>PowerPoint Presentation</vt:lpstr>
      <vt:lpstr>Demonstrating Mason Heights as a HIGH OPPORTUNITY AREA Leveraging Cross-Sector Partnerships</vt:lpstr>
      <vt:lpstr>PowerPoint Presentation</vt:lpstr>
      <vt:lpstr>PowerPoint Presentation</vt:lpstr>
      <vt:lpstr>Cook Children’s Renaissance          Neighborhood Clinic</vt:lpstr>
      <vt:lpstr>Take-Aways</vt:lpstr>
      <vt:lpstr>PowerPoint Presentation</vt:lpstr>
      <vt:lpstr>Cook Children’s Data Review</vt:lpstr>
      <vt:lpstr>Renaissance Heights United:         What’s Next</vt:lpstr>
      <vt:lpstr>PowerPoint Presentation</vt:lpstr>
      <vt:lpstr>Resources</vt:lpstr>
      <vt:lpstr>Give us Your Feedback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 Legal Partnerships Address Healthcare Disparities for Children at Risk</dc:title>
  <dc:creator>Anne Barsanti</dc:creator>
  <cp:lastModifiedBy>Stacy Wathen</cp:lastModifiedBy>
  <cp:revision>14</cp:revision>
  <cp:lastPrinted>2021-11-29T17:06:29Z</cp:lastPrinted>
  <dcterms:created xsi:type="dcterms:W3CDTF">2020-12-14T16:41:08Z</dcterms:created>
  <dcterms:modified xsi:type="dcterms:W3CDTF">2022-06-07T19:09:25Z</dcterms:modified>
</cp:coreProperties>
</file>