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2" r:id="rId3"/>
    <p:sldId id="277" r:id="rId4"/>
    <p:sldId id="260" r:id="rId5"/>
    <p:sldId id="268" r:id="rId6"/>
    <p:sldId id="269" r:id="rId7"/>
    <p:sldId id="270" r:id="rId8"/>
    <p:sldId id="276" r:id="rId9"/>
    <p:sldId id="278" r:id="rId10"/>
    <p:sldId id="27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8" d="100"/>
          <a:sy n="158" d="100"/>
        </p:scale>
        <p:origin x="162" y="2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10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C0E410-3453-47FB-969B-8B53A62EBA2D}" type="datetimeFigureOut">
              <a:rPr lang="en-US" sz="1100" smtClean="0"/>
              <a:t>2/4/2020</a:t>
            </a:fld>
            <a:endParaRPr lang="en-US" sz="11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175B3F-C28B-4332-9D9B-BCE3842811F4}" type="slidenum">
              <a:rPr lang="en-US" sz="1100" smtClean="0"/>
              <a:t>‹#›</a:t>
            </a:fld>
            <a:endParaRPr lang="en-US" sz="1100"/>
          </a:p>
        </p:txBody>
      </p:sp>
    </p:spTree>
    <p:extLst>
      <p:ext uri="{BB962C8B-B14F-4D97-AF65-F5344CB8AC3E}">
        <p14:creationId xmlns:p14="http://schemas.microsoft.com/office/powerpoint/2010/main" val="1142163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1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100"/>
            </a:lvl1pPr>
          </a:lstStyle>
          <a:p>
            <a:fld id="{8E079E05-35F4-45EE-9427-DF71016E04AC}" type="datetimeFigureOut">
              <a:rPr lang="en-US" smtClean="0"/>
              <a:pPr/>
              <a:t>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a:lvl1pPr>
          </a:lstStyle>
          <a:p>
            <a:fld id="{2E625995-3DE0-4606-AD64-207ADC7E91D8}" type="slidenum">
              <a:rPr lang="en-US" smtClean="0"/>
              <a:pPr/>
              <a:t>‹#›</a:t>
            </a:fld>
            <a:endParaRPr lang="en-US"/>
          </a:p>
        </p:txBody>
      </p:sp>
    </p:spTree>
    <p:extLst>
      <p:ext uri="{BB962C8B-B14F-4D97-AF65-F5344CB8AC3E}">
        <p14:creationId xmlns:p14="http://schemas.microsoft.com/office/powerpoint/2010/main" val="347968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 y="-19050"/>
            <a:ext cx="9169716" cy="5162550"/>
          </a:xfrm>
          <a:prstGeom prst="rect">
            <a:avLst/>
          </a:prstGeom>
        </p:spPr>
      </p:pic>
      <p:sp>
        <p:nvSpPr>
          <p:cNvPr id="5" name="Rectangle 2"/>
          <p:cNvSpPr>
            <a:spLocks noGrp="1" noChangeArrowheads="1"/>
          </p:cNvSpPr>
          <p:nvPr userDrawn="1">
            <p:ph type="ctrTitle"/>
          </p:nvPr>
        </p:nvSpPr>
        <p:spPr>
          <a:xfrm>
            <a:off x="685800" y="1317307"/>
            <a:ext cx="7772400" cy="492443"/>
          </a:xfrm>
        </p:spPr>
        <p:txBody>
          <a:bodyPr wrap="square" lIns="0" anchor="b" anchorCtr="0">
            <a:spAutoFit/>
          </a:bodyPr>
          <a:lstStyle>
            <a:lvl1pPr algn="ctr">
              <a:defRPr sz="3200" b="1"/>
            </a:lvl1pPr>
          </a:lstStyle>
          <a:p>
            <a:r>
              <a:rPr lang="en-US"/>
              <a:t>Click to edit Master title style</a:t>
            </a:r>
            <a:endParaRPr lang="en-US" dirty="0"/>
          </a:p>
        </p:txBody>
      </p:sp>
      <p:sp>
        <p:nvSpPr>
          <p:cNvPr id="7" name="Text Placeholder 2"/>
          <p:cNvSpPr>
            <a:spLocks noGrp="1"/>
          </p:cNvSpPr>
          <p:nvPr userDrawn="1">
            <p:ph type="body" sz="quarter" idx="10" hasCustomPrompt="1"/>
          </p:nvPr>
        </p:nvSpPr>
        <p:spPr>
          <a:xfrm>
            <a:off x="533399" y="3741738"/>
            <a:ext cx="2819401"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Meeting Location</a:t>
            </a:r>
          </a:p>
        </p:txBody>
      </p:sp>
      <p:sp>
        <p:nvSpPr>
          <p:cNvPr id="8" name="Text Placeholder 6"/>
          <p:cNvSpPr>
            <a:spLocks noGrp="1"/>
          </p:cNvSpPr>
          <p:nvPr userDrawn="1">
            <p:ph type="body" sz="quarter" idx="11" hasCustomPrompt="1"/>
          </p:nvPr>
        </p:nvSpPr>
        <p:spPr>
          <a:xfrm>
            <a:off x="533399" y="4050030"/>
            <a:ext cx="2819401"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Month xx, 20xx</a:t>
            </a:r>
          </a:p>
        </p:txBody>
      </p:sp>
      <p:sp>
        <p:nvSpPr>
          <p:cNvPr id="10" name="Text Placeholder 9"/>
          <p:cNvSpPr>
            <a:spLocks noGrp="1"/>
          </p:cNvSpPr>
          <p:nvPr userDrawn="1">
            <p:ph type="body" sz="quarter" idx="12"/>
          </p:nvPr>
        </p:nvSpPr>
        <p:spPr>
          <a:xfrm>
            <a:off x="685800" y="1885950"/>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
        <p:nvSpPr>
          <p:cNvPr id="13" name="Rectangle 12">
            <a:extLst>
              <a:ext uri="{FF2B5EF4-FFF2-40B4-BE49-F238E27FC236}">
                <a16:creationId xmlns:a16="http://schemas.microsoft.com/office/drawing/2014/main" id="{A55F2A0B-AA90-4D77-910E-95357189AD13}"/>
              </a:ext>
            </a:extLst>
          </p:cNvPr>
          <p:cNvSpPr/>
          <p:nvPr userDrawn="1"/>
        </p:nvSpPr>
        <p:spPr>
          <a:xfrm>
            <a:off x="6553200" y="3146107"/>
            <a:ext cx="1676400" cy="1226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 drawing&#10;&#10;Description automatically generated">
            <a:extLst>
              <a:ext uri="{FF2B5EF4-FFF2-40B4-BE49-F238E27FC236}">
                <a16:creationId xmlns:a16="http://schemas.microsoft.com/office/drawing/2014/main" id="{4F686C05-1CDB-4954-86F2-A79EBAFDCE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3842" y="3509734"/>
            <a:ext cx="1303985" cy="1123063"/>
          </a:xfrm>
          <a:prstGeom prst="rect">
            <a:avLst/>
          </a:prstGeom>
        </p:spPr>
      </p:pic>
      <p:pic>
        <p:nvPicPr>
          <p:cNvPr id="12" name="Picture 11" descr="A picture containing toy, drawing&#10;&#10;Description automatically generated">
            <a:extLst>
              <a:ext uri="{FF2B5EF4-FFF2-40B4-BE49-F238E27FC236}">
                <a16:creationId xmlns:a16="http://schemas.microsoft.com/office/drawing/2014/main" id="{703A9816-23E0-4A03-8520-86343E7F2C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0" y="3486150"/>
            <a:ext cx="1178601" cy="974310"/>
          </a:xfrm>
          <a:prstGeom prst="rect">
            <a:avLst/>
          </a:prstGeom>
        </p:spPr>
      </p:pic>
    </p:spTree>
    <p:extLst>
      <p:ext uri="{BB962C8B-B14F-4D97-AF65-F5344CB8AC3E}">
        <p14:creationId xmlns:p14="http://schemas.microsoft.com/office/powerpoint/2010/main" val="183140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9" name="Content Placeholder 2"/>
          <p:cNvSpPr>
            <a:spLocks noGrp="1"/>
          </p:cNvSpPr>
          <p:nvPr>
            <p:ph idx="14"/>
          </p:nvPr>
        </p:nvSpPr>
        <p:spPr>
          <a:xfrm>
            <a:off x="274320" y="1047750"/>
            <a:ext cx="2057400" cy="3657600"/>
          </a:xfrm>
        </p:spPr>
        <p:txBody>
          <a:bodyPr lIns="27432" tIns="27432" rIns="27432" bIns="27432"/>
          <a:lstStyle>
            <a:lvl1pPr marL="137160" indent="-137160">
              <a:defRPr sz="1400"/>
            </a:lvl1pPr>
            <a:lvl2pPr marL="274320" indent="-137160">
              <a:spcBef>
                <a:spcPts val="300"/>
              </a:spcBef>
              <a:defRPr sz="1200"/>
            </a:lvl2pPr>
            <a:lvl3pPr marL="411480" indent="-137160">
              <a:spcBef>
                <a:spcPts val="300"/>
              </a:spcBef>
              <a:defRPr sz="11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idx="15"/>
          </p:nvPr>
        </p:nvSpPr>
        <p:spPr>
          <a:xfrm>
            <a:off x="463296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1" name="Content Placeholder 2"/>
          <p:cNvSpPr>
            <a:spLocks noGrp="1"/>
          </p:cNvSpPr>
          <p:nvPr>
            <p:ph idx="16"/>
          </p:nvPr>
        </p:nvSpPr>
        <p:spPr>
          <a:xfrm>
            <a:off x="681228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2" name="Content Placeholder 2"/>
          <p:cNvSpPr>
            <a:spLocks noGrp="1"/>
          </p:cNvSpPr>
          <p:nvPr>
            <p:ph idx="17"/>
          </p:nvPr>
        </p:nvSpPr>
        <p:spPr>
          <a:xfrm>
            <a:off x="245364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lgn="l" rtl="0" eaLnBrk="1" fontAlgn="base" hangingPunct="1">
              <a:spcBef>
                <a:spcPts val="300"/>
              </a:spcBef>
              <a:spcAft>
                <a:spcPct val="0"/>
              </a:spcAft>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53396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10" name="Content Placeholder 2"/>
          <p:cNvSpPr>
            <a:spLocks noGrp="1"/>
          </p:cNvSpPr>
          <p:nvPr>
            <p:ph idx="15"/>
          </p:nvPr>
        </p:nvSpPr>
        <p:spPr>
          <a:xfrm>
            <a:off x="463296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1" name="Content Placeholder 2"/>
          <p:cNvSpPr>
            <a:spLocks noGrp="1"/>
          </p:cNvSpPr>
          <p:nvPr>
            <p:ph idx="16"/>
          </p:nvPr>
        </p:nvSpPr>
        <p:spPr>
          <a:xfrm>
            <a:off x="681228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2" name="Content Placeholder 2"/>
          <p:cNvSpPr>
            <a:spLocks noGrp="1"/>
          </p:cNvSpPr>
          <p:nvPr>
            <p:ph idx="17"/>
          </p:nvPr>
        </p:nvSpPr>
        <p:spPr>
          <a:xfrm>
            <a:off x="245364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8" name="Content Placeholder 2"/>
          <p:cNvSpPr>
            <a:spLocks noGrp="1"/>
          </p:cNvSpPr>
          <p:nvPr>
            <p:ph idx="14"/>
          </p:nvPr>
        </p:nvSpPr>
        <p:spPr>
          <a:xfrm>
            <a:off x="274320" y="2693670"/>
            <a:ext cx="2057400" cy="2011680"/>
          </a:xfrm>
        </p:spPr>
        <p:txBody>
          <a:bodyPr lIns="27432" tIns="27432" rIns="27432" bIns="27432"/>
          <a:lstStyle>
            <a:lvl1pPr marL="137160" indent="-137160">
              <a:defRPr lang="en-US" sz="1400" dirty="0" smtClean="0">
                <a:solidFill>
                  <a:schemeClr val="tx1"/>
                </a:solidFill>
                <a:latin typeface="+mn-lt"/>
                <a:ea typeface="+mn-ea"/>
                <a:cs typeface="+mn-cs"/>
              </a:defRPr>
            </a:lvl1pPr>
            <a:lvl2pPr marL="274320" indent="-137160">
              <a:spcBef>
                <a:spcPts val="300"/>
              </a:spcBef>
              <a:defRPr lang="en-US" sz="1200" dirty="0" smtClean="0">
                <a:solidFill>
                  <a:schemeClr val="tx1"/>
                </a:solidFill>
                <a:latin typeface="+mn-lt"/>
              </a:defRPr>
            </a:lvl2pPr>
            <a:lvl3pPr marL="411480" indent="-137160">
              <a:spcBef>
                <a:spcPts val="3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4" name="Content Placeholder 3"/>
          <p:cNvSpPr>
            <a:spLocks noGrp="1"/>
          </p:cNvSpPr>
          <p:nvPr>
            <p:ph sz="quarter" idx="22" hasCustomPrompt="1"/>
          </p:nvPr>
        </p:nvSpPr>
        <p:spPr>
          <a:xfrm>
            <a:off x="27432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17" name="Content Placeholder 3"/>
          <p:cNvSpPr>
            <a:spLocks noGrp="1"/>
          </p:cNvSpPr>
          <p:nvPr>
            <p:ph sz="quarter" idx="23" hasCustomPrompt="1"/>
          </p:nvPr>
        </p:nvSpPr>
        <p:spPr>
          <a:xfrm>
            <a:off x="245364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19" name="Content Placeholder 3"/>
          <p:cNvSpPr>
            <a:spLocks noGrp="1"/>
          </p:cNvSpPr>
          <p:nvPr>
            <p:ph sz="quarter" idx="24" hasCustomPrompt="1"/>
          </p:nvPr>
        </p:nvSpPr>
        <p:spPr>
          <a:xfrm>
            <a:off x="463296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20" name="Content Placeholder 3"/>
          <p:cNvSpPr>
            <a:spLocks noGrp="1"/>
          </p:cNvSpPr>
          <p:nvPr>
            <p:ph sz="quarter" idx="25" hasCustomPrompt="1"/>
          </p:nvPr>
        </p:nvSpPr>
        <p:spPr>
          <a:xfrm>
            <a:off x="681228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extLst>
      <p:ext uri="{BB962C8B-B14F-4D97-AF65-F5344CB8AC3E}">
        <p14:creationId xmlns:p14="http://schemas.microsoft.com/office/powerpoint/2010/main" val="44551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0" name="TextBox 9"/>
          <p:cNvSpPr txBox="1"/>
          <p:nvPr userDrawn="1"/>
        </p:nvSpPr>
        <p:spPr>
          <a:xfrm>
            <a:off x="0" y="3257550"/>
            <a:ext cx="9144000" cy="1060050"/>
          </a:xfrm>
          <a:prstGeom prst="rect">
            <a:avLst/>
          </a:prstGeom>
          <a:noFill/>
        </p:spPr>
        <p:txBody>
          <a:bodyPr wrap="square" lIns="82058" tIns="41029" rIns="82058" bIns="41029" rtlCol="0">
            <a:spAutoFit/>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US" sz="1400" b="0" i="0" u="none" strike="noStrike" kern="1200" baseline="0" dirty="0">
                <a:solidFill>
                  <a:schemeClr val="tx1"/>
                </a:solidFill>
                <a:latin typeface="Arial" pitchFamily="34" charset="0"/>
                <a:ea typeface="+mn-ea"/>
                <a:cs typeface="Arial" pitchFamily="34" charset="0"/>
              </a:rPr>
              <a:t>Children’s Hospital Association</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600 13th St., NW | Suite 500 | Washington, DC 20005 | 202-753-5500</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16011 College Blvd. | Suite 250 | Lenexa, KS 66219 | 913-262-1436</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www.childrenshospitals.org</a:t>
            </a:r>
          </a:p>
        </p:txBody>
      </p:sp>
      <p:sp>
        <p:nvSpPr>
          <p:cNvPr id="7" name="Content Placeholder 2"/>
          <p:cNvSpPr>
            <a:spLocks noGrp="1"/>
          </p:cNvSpPr>
          <p:nvPr>
            <p:ph sz="quarter" idx="10" hasCustomPrompt="1"/>
          </p:nvPr>
        </p:nvSpPr>
        <p:spPr>
          <a:xfrm>
            <a:off x="1316182" y="1581150"/>
            <a:ext cx="6511636" cy="1447800"/>
          </a:xfrm>
          <a:prstGeom prst="rect">
            <a:avLst/>
          </a:prstGeom>
        </p:spPr>
        <p:txBody>
          <a:bodyPr lIns="45720" tIns="41029" rIns="45720" bIns="41029" anchor="ctr" anchorCtr="0"/>
          <a:lstStyle>
            <a:lvl1pPr marL="0" indent="0" algn="ctr">
              <a:buNone/>
              <a:defRPr sz="2000" b="1" baseline="0">
                <a:solidFill>
                  <a:schemeClr val="accent1"/>
                </a:solidFill>
                <a:latin typeface="Arial" pitchFamily="34" charset="0"/>
                <a:cs typeface="Arial" pitchFamily="34" charset="0"/>
              </a:defRPr>
            </a:lvl1pPr>
          </a:lstStyle>
          <a:p>
            <a:pPr lvl="0"/>
            <a:r>
              <a:rPr lang="en-US" dirty="0"/>
              <a:t>Insert closing remark or personal contact information here</a:t>
            </a:r>
          </a:p>
        </p:txBody>
      </p:sp>
    </p:spTree>
    <p:extLst>
      <p:ext uri="{BB962C8B-B14F-4D97-AF65-F5344CB8AC3E}">
        <p14:creationId xmlns:p14="http://schemas.microsoft.com/office/powerpoint/2010/main" val="174345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274320" y="1047750"/>
            <a:ext cx="8595360" cy="36576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Rectangle 3"/>
          <p:cNvSpPr>
            <a:spLocks noGrp="1" noChangeArrowheads="1"/>
          </p:cNvSpPr>
          <p:nvPr>
            <p:ph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316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Title 1"/>
          <p:cNvSpPr>
            <a:spLocks noGrp="1"/>
          </p:cNvSpPr>
          <p:nvPr userDrawn="1">
            <p:ph type="title"/>
          </p:nvPr>
        </p:nvSpPr>
        <p:spPr>
          <a:xfrm>
            <a:off x="457200" y="1759863"/>
            <a:ext cx="8229600" cy="430887"/>
          </a:xfrm>
        </p:spPr>
        <p:txBody>
          <a:bodyPr lIns="0" anchor="b" anchorCtr="0">
            <a:spAutoFit/>
          </a:bodyPr>
          <a:lstStyle>
            <a:lvl1pPr algn="ctr">
              <a:defRPr b="1"/>
            </a:lvl1pPr>
          </a:lstStyle>
          <a:p>
            <a:r>
              <a:rPr lang="en-US"/>
              <a:t>Click to edit Master title style</a:t>
            </a:r>
            <a:endParaRPr lang="en-US" dirty="0"/>
          </a:p>
        </p:txBody>
      </p:sp>
      <p:sp>
        <p:nvSpPr>
          <p:cNvPr id="10" name="Text Placeholder 9"/>
          <p:cNvSpPr>
            <a:spLocks noGrp="1"/>
          </p:cNvSpPr>
          <p:nvPr userDrawn="1">
            <p:ph type="body" sz="quarter" idx="10"/>
          </p:nvPr>
        </p:nvSpPr>
        <p:spPr>
          <a:xfrm>
            <a:off x="495300" y="2266950"/>
            <a:ext cx="8153400" cy="369332"/>
          </a:xfrm>
        </p:spPr>
        <p:txBody>
          <a:bodyPr lIns="0" tIns="0" rIns="0" bIns="0">
            <a:spAutoFit/>
          </a:bodyPr>
          <a:lstStyle>
            <a:lvl1pPr marL="0" indent="0" algn="ctr">
              <a:buNone/>
              <a:defRPr sz="2400"/>
            </a:lvl1pPr>
            <a:lvl2pPr marL="344488" indent="0" algn="ctr">
              <a:buNone/>
              <a:defRPr/>
            </a:lvl2pPr>
            <a:lvl3pPr marL="796925"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65047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0" name="Content Placeholder 2"/>
          <p:cNvSpPr>
            <a:spLocks noGrp="1"/>
          </p:cNvSpPr>
          <p:nvPr>
            <p:ph idx="11"/>
          </p:nvPr>
        </p:nvSpPr>
        <p:spPr>
          <a:xfrm>
            <a:off x="27432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2"/>
          </p:nvPr>
        </p:nvSpPr>
        <p:spPr>
          <a:xfrm>
            <a:off x="466344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71737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2"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idx="16"/>
          </p:nvPr>
        </p:nvSpPr>
        <p:spPr>
          <a:xfrm>
            <a:off x="466344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4" name="Content Placeholder 3"/>
          <p:cNvSpPr>
            <a:spLocks noGrp="1"/>
          </p:cNvSpPr>
          <p:nvPr>
            <p:ph sz="quarter" idx="17" hasCustomPrompt="1"/>
          </p:nvPr>
        </p:nvSpPr>
        <p:spPr>
          <a:xfrm>
            <a:off x="274320"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
        <p:nvSpPr>
          <p:cNvPr id="11" name="Content Placeholder 3"/>
          <p:cNvSpPr>
            <a:spLocks noGrp="1"/>
          </p:cNvSpPr>
          <p:nvPr>
            <p:ph sz="quarter" idx="18" hasCustomPrompt="1"/>
          </p:nvPr>
        </p:nvSpPr>
        <p:spPr>
          <a:xfrm>
            <a:off x="4664393"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Tree>
    <p:extLst>
      <p:ext uri="{BB962C8B-B14F-4D97-AF65-F5344CB8AC3E}">
        <p14:creationId xmlns:p14="http://schemas.microsoft.com/office/powerpoint/2010/main" val="207884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7"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5"/>
          </p:nvPr>
        </p:nvSpPr>
        <p:spPr>
          <a:xfrm>
            <a:off x="274320" y="1047750"/>
            <a:ext cx="4206240" cy="1755648"/>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16" hasCustomPrompt="1"/>
          </p:nvPr>
        </p:nvSpPr>
        <p:spPr>
          <a:xfrm>
            <a:off x="4663440" y="1047750"/>
            <a:ext cx="4206240" cy="27432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3" name="Content Placeholder 2"/>
          <p:cNvSpPr>
            <a:spLocks noGrp="1"/>
          </p:cNvSpPr>
          <p:nvPr>
            <p:ph idx="12"/>
          </p:nvPr>
        </p:nvSpPr>
        <p:spPr>
          <a:xfrm>
            <a:off x="27432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7" name="Content Placeholder 2"/>
          <p:cNvSpPr>
            <a:spLocks noGrp="1"/>
          </p:cNvSpPr>
          <p:nvPr>
            <p:ph idx="15"/>
          </p:nvPr>
        </p:nvSpPr>
        <p:spPr>
          <a:xfrm>
            <a:off x="320040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6"/>
          </p:nvPr>
        </p:nvSpPr>
        <p:spPr>
          <a:xfrm>
            <a:off x="612648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721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8" name="Content Placeholder 2"/>
          <p:cNvSpPr>
            <a:spLocks noGrp="1"/>
          </p:cNvSpPr>
          <p:nvPr>
            <p:ph idx="11"/>
          </p:nvPr>
        </p:nvSpPr>
        <p:spPr>
          <a:xfrm>
            <a:off x="274320" y="1047750"/>
            <a:ext cx="8595360" cy="1905000"/>
          </a:xfrm>
        </p:spPr>
        <p:txBody>
          <a:bodyPr/>
          <a:lstStyle>
            <a:lvl1pPr>
              <a:defRPr sz="2000"/>
            </a:lvl1pPr>
            <a:lvl2pPr>
              <a:spcBef>
                <a:spcPts val="400"/>
              </a:spcBef>
              <a:defRPr sz="1800"/>
            </a:lvl2pPr>
            <a:lvl3pPr>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9" name="Content Placeholder 2"/>
          <p:cNvSpPr>
            <a:spLocks noGrp="1"/>
          </p:cNvSpPr>
          <p:nvPr>
            <p:ph idx="12"/>
          </p:nvPr>
        </p:nvSpPr>
        <p:spPr>
          <a:xfrm>
            <a:off x="27432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3"/>
          </p:nvPr>
        </p:nvSpPr>
        <p:spPr>
          <a:xfrm>
            <a:off x="466344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260247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pic>
        <p:nvPicPr>
          <p:cNvPr id="7" name="Picture 6" descr="A picture containing airplane&#10;&#10;Description automatically generated">
            <a:extLst>
              <a:ext uri="{FF2B5EF4-FFF2-40B4-BE49-F238E27FC236}">
                <a16:creationId xmlns:a16="http://schemas.microsoft.com/office/drawing/2014/main" id="{4B023392-BE58-477D-9604-15F23CA63F44}"/>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23436" t="42962" r="7274" b="11035"/>
          <a:stretch/>
        </p:blipFill>
        <p:spPr>
          <a:xfrm>
            <a:off x="-2030" y="0"/>
            <a:ext cx="9148061" cy="4177514"/>
          </a:xfrm>
          <a:prstGeom prst="rect">
            <a:avLst/>
          </a:prstGeom>
        </p:spPr>
      </p:pic>
      <p:sp>
        <p:nvSpPr>
          <p:cNvPr id="4" name="Rectangle 3">
            <a:extLst>
              <a:ext uri="{FF2B5EF4-FFF2-40B4-BE49-F238E27FC236}">
                <a16:creationId xmlns:a16="http://schemas.microsoft.com/office/drawing/2014/main" id="{F01D9307-FAD3-4660-AA81-C35201237E22}"/>
              </a:ext>
            </a:extLst>
          </p:cNvPr>
          <p:cNvSpPr/>
          <p:nvPr userDrawn="1"/>
        </p:nvSpPr>
        <p:spPr>
          <a:xfrm>
            <a:off x="0" y="0"/>
            <a:ext cx="9144000" cy="4248150"/>
          </a:xfrm>
          <a:prstGeom prst="rect">
            <a:avLst/>
          </a:prstGeom>
          <a:gradFill flip="none" rotWithShape="1">
            <a:gsLst>
              <a:gs pos="4000">
                <a:schemeClr val="bg1"/>
              </a:gs>
              <a:gs pos="100000">
                <a:schemeClr val="bg1">
                  <a:alpha val="3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274320" y="205978"/>
            <a:ext cx="8595360" cy="422672"/>
          </a:xfrm>
          <a:prstGeom prst="rect">
            <a:avLst/>
          </a:prstGeom>
          <a:noFill/>
          <a:ln w="9525">
            <a:noFill/>
            <a:miter lim="800000"/>
            <a:headEnd/>
            <a:tailEnd/>
          </a:ln>
          <a:effectLst/>
        </p:spPr>
        <p:txBody>
          <a:bodyPr vert="horz" wrap="square" lIns="4572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662" r:id="rId2"/>
    <p:sldLayoutId id="2147483674" r:id="rId3"/>
    <p:sldLayoutId id="2147483699" r:id="rId4"/>
    <p:sldLayoutId id="2147483678" r:id="rId5"/>
    <p:sldLayoutId id="2147483701" r:id="rId6"/>
    <p:sldLayoutId id="2147483664" r:id="rId7"/>
    <p:sldLayoutId id="2147483672" r:id="rId8"/>
    <p:sldLayoutId id="2147483673" r:id="rId9"/>
    <p:sldLayoutId id="2147483676" r:id="rId10"/>
    <p:sldLayoutId id="2147483700" r:id="rId11"/>
    <p:sldLayoutId id="2147483666" r:id="rId12"/>
    <p:sldLayoutId id="2147483667" r:id="rId13"/>
    <p:sldLayoutId id="2147483675" r:id="rId14"/>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ts val="0"/>
        </a:spcBef>
        <a:spcAft>
          <a:spcPct val="0"/>
        </a:spcAft>
        <a:buFont typeface="Arial" pitchFamily="34" charset="0"/>
        <a:buChar char="•"/>
        <a:defRPr sz="2000">
          <a:solidFill>
            <a:schemeClr val="tx1"/>
          </a:solidFill>
          <a:latin typeface="+mn-lt"/>
          <a:ea typeface="+mn-ea"/>
          <a:cs typeface="+mn-cs"/>
        </a:defRPr>
      </a:lvl1pPr>
      <a:lvl2pPr marL="548640" indent="-225425" algn="l" rtl="0" eaLnBrk="1" fontAlgn="base" hangingPunct="1">
        <a:spcBef>
          <a:spcPts val="400"/>
        </a:spcBef>
        <a:spcAft>
          <a:spcPct val="0"/>
        </a:spcAft>
        <a:buChar char="–"/>
        <a:defRPr sz="1800">
          <a:solidFill>
            <a:schemeClr val="tx1"/>
          </a:solidFill>
          <a:latin typeface="+mn-lt"/>
        </a:defRPr>
      </a:lvl2pPr>
      <a:lvl3pPr marL="822960" indent="-228600" algn="l" rtl="0" eaLnBrk="1" fontAlgn="base" hangingPunct="1">
        <a:spcBef>
          <a:spcPts val="400"/>
        </a:spcBef>
        <a:spcAft>
          <a:spcPct val="0"/>
        </a:spcAft>
        <a:buFont typeface="Wingdings" pitchFamily="2" charset="2"/>
        <a:buChar char="§"/>
        <a:defRPr sz="1600">
          <a:solidFill>
            <a:schemeClr val="tx1"/>
          </a:solidFill>
          <a:latin typeface="+mn-lt"/>
        </a:defRPr>
      </a:lvl3pPr>
      <a:lvl4pPr marL="1600200" indent="-228600" algn="l" rtl="0" eaLnBrk="1" fontAlgn="base" hangingPunct="1">
        <a:spcBef>
          <a:spcPts val="400"/>
        </a:spcBef>
        <a:spcAft>
          <a:spcPct val="0"/>
        </a:spcAft>
        <a:buFont typeface="Courier New" pitchFamily="49" charset="0"/>
        <a:buChar char="o"/>
        <a:defRPr sz="1400">
          <a:solidFill>
            <a:schemeClr val="tx1"/>
          </a:solidFill>
          <a:latin typeface="+mn-lt"/>
        </a:defRPr>
      </a:lvl4pPr>
      <a:lvl5pPr marL="2057400" indent="-228600" algn="l" rtl="0" eaLnBrk="1" fontAlgn="base" hangingPunct="1">
        <a:spcBef>
          <a:spcPts val="4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DAE6-9981-4BC9-AD85-4E71810ECC72}"/>
              </a:ext>
            </a:extLst>
          </p:cNvPr>
          <p:cNvSpPr>
            <a:spLocks noGrp="1"/>
          </p:cNvSpPr>
          <p:nvPr>
            <p:ph type="ctrTitle"/>
          </p:nvPr>
        </p:nvSpPr>
        <p:spPr/>
        <p:txBody>
          <a:bodyPr>
            <a:normAutofit fontScale="90000"/>
          </a:bodyPr>
          <a:lstStyle/>
          <a:p>
            <a:r>
              <a:rPr lang="en-US" sz="3600" dirty="0">
                <a:latin typeface="+mn-lt"/>
              </a:rPr>
              <a:t>A Critical Process for Addressing Dangerous Self-Harm and Suicidality</a:t>
            </a:r>
          </a:p>
        </p:txBody>
      </p:sp>
      <p:sp>
        <p:nvSpPr>
          <p:cNvPr id="10" name="Text Placeholder 9">
            <a:extLst>
              <a:ext uri="{FF2B5EF4-FFF2-40B4-BE49-F238E27FC236}">
                <a16:creationId xmlns:a16="http://schemas.microsoft.com/office/drawing/2014/main" id="{48B5A8FB-ACCB-48DE-9830-3EA74A1FB102}"/>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FA63CB68-FE77-4788-83F5-9799672ECAF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4E47D9F-12A9-4574-84E5-2B614A71A049}"/>
              </a:ext>
            </a:extLst>
          </p:cNvPr>
          <p:cNvSpPr>
            <a:spLocks noGrp="1"/>
          </p:cNvSpPr>
          <p:nvPr>
            <p:ph type="body" sz="quarter" idx="12"/>
          </p:nvPr>
        </p:nvSpPr>
        <p:spPr/>
        <p:txBody>
          <a:bodyPr/>
          <a:lstStyle/>
          <a:p>
            <a:r>
              <a:rPr lang="en-US" sz="2000" dirty="0"/>
              <a:t>Counseling Caregivers on the Restriction of Access to Lethal Means</a:t>
            </a:r>
          </a:p>
        </p:txBody>
      </p:sp>
      <p:sp>
        <p:nvSpPr>
          <p:cNvPr id="3" name="TextBox 2">
            <a:extLst>
              <a:ext uri="{FF2B5EF4-FFF2-40B4-BE49-F238E27FC236}">
                <a16:creationId xmlns:a16="http://schemas.microsoft.com/office/drawing/2014/main" id="{832C44A3-B7E0-4BD8-B381-786832D6AD00}"/>
              </a:ext>
            </a:extLst>
          </p:cNvPr>
          <p:cNvSpPr txBox="1"/>
          <p:nvPr/>
        </p:nvSpPr>
        <p:spPr>
          <a:xfrm>
            <a:off x="76200" y="4781550"/>
            <a:ext cx="8077200" cy="276999"/>
          </a:xfrm>
          <a:prstGeom prst="rect">
            <a:avLst/>
          </a:prstGeom>
          <a:noFill/>
        </p:spPr>
        <p:txBody>
          <a:bodyPr wrap="square" rtlCol="0">
            <a:spAutoFit/>
          </a:bodyPr>
          <a:lstStyle/>
          <a:p>
            <a:pPr lvl="0" fontAlgn="base">
              <a:spcAft>
                <a:spcPct val="0"/>
              </a:spcAft>
            </a:pPr>
            <a:r>
              <a:rPr lang="en-US" sz="600" kern="0" dirty="0">
                <a:solidFill>
                  <a:prstClr val="black"/>
                </a:solidFill>
              </a:rPr>
              <a:t>This project was funded under grant number RFA-HA-16-002 from the Agency for Healthcare Research and Quality (AHRQ), U.S. Department of Health and Human Services (HHS). The authors are solely responsible for this document’s contents, findings, and conclusions, which do not necessarily represent the views of AHRQ. None of the authors has any affiliation or financial involvement that conflicts with the material presented in this report.</a:t>
            </a:r>
          </a:p>
        </p:txBody>
      </p:sp>
    </p:spTree>
    <p:extLst>
      <p:ext uri="{BB962C8B-B14F-4D97-AF65-F5344CB8AC3E}">
        <p14:creationId xmlns:p14="http://schemas.microsoft.com/office/powerpoint/2010/main" val="59408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726B-FD5D-434E-9827-A999643E7D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58C1A2-7D6F-4236-BDF1-6A452A789E64}"/>
              </a:ext>
            </a:extLst>
          </p:cNvPr>
          <p:cNvSpPr>
            <a:spLocks noGrp="1"/>
          </p:cNvSpPr>
          <p:nvPr>
            <p:ph idx="1"/>
          </p:nvPr>
        </p:nvSpPr>
        <p:spPr>
          <a:xfrm>
            <a:off x="594360" y="1276350"/>
            <a:ext cx="7955280" cy="3429000"/>
          </a:xfrm>
        </p:spPr>
        <p:txBody>
          <a:bodyPr/>
          <a:lstStyle/>
          <a:p>
            <a:endParaRPr lang="en-US" dirty="0"/>
          </a:p>
        </p:txBody>
      </p:sp>
      <p:sp>
        <p:nvSpPr>
          <p:cNvPr id="4" name="Slide Number Placeholder 3">
            <a:extLst>
              <a:ext uri="{FF2B5EF4-FFF2-40B4-BE49-F238E27FC236}">
                <a16:creationId xmlns:a16="http://schemas.microsoft.com/office/drawing/2014/main" id="{C11E6D9A-3A40-46A9-B50C-D89246F56759}"/>
              </a:ext>
            </a:extLst>
          </p:cNvPr>
          <p:cNvSpPr>
            <a:spLocks noGrp="1"/>
          </p:cNvSpPr>
          <p:nvPr>
            <p:ph type="sldNum" sz="quarter" idx="4"/>
          </p:nvPr>
        </p:nvSpPr>
        <p:spPr/>
        <p:txBody>
          <a:bodyPr/>
          <a:lstStyle/>
          <a:p>
            <a:fld id="{5315D994-0852-4F75-99F1-5016CE36A879}" type="slidenum">
              <a:rPr lang="en-US" smtClean="0"/>
              <a:pPr/>
              <a:t>10</a:t>
            </a:fld>
            <a:endParaRPr lang="en-US"/>
          </a:p>
        </p:txBody>
      </p:sp>
    </p:spTree>
    <p:extLst>
      <p:ext uri="{BB962C8B-B14F-4D97-AF65-F5344CB8AC3E}">
        <p14:creationId xmlns:p14="http://schemas.microsoft.com/office/powerpoint/2010/main" val="416223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CC9C-4178-4794-A41D-E9210530C5A9}"/>
              </a:ext>
            </a:extLst>
          </p:cNvPr>
          <p:cNvSpPr>
            <a:spLocks noGrp="1"/>
          </p:cNvSpPr>
          <p:nvPr>
            <p:ph type="title"/>
          </p:nvPr>
        </p:nvSpPr>
        <p:spPr/>
        <p:txBody>
          <a:bodyPr>
            <a:noAutofit/>
          </a:bodyPr>
          <a:lstStyle/>
          <a:p>
            <a:r>
              <a:rPr lang="en-US" dirty="0">
                <a:latin typeface="+mn-lt"/>
              </a:rPr>
              <a:t>Why is counseling on restricting access to lethal means important? </a:t>
            </a:r>
          </a:p>
        </p:txBody>
      </p:sp>
      <p:sp>
        <p:nvSpPr>
          <p:cNvPr id="3" name="Content Placeholder 2">
            <a:extLst>
              <a:ext uri="{FF2B5EF4-FFF2-40B4-BE49-F238E27FC236}">
                <a16:creationId xmlns:a16="http://schemas.microsoft.com/office/drawing/2014/main" id="{19F185BA-61D2-4083-9B2D-EF19BB0B27B7}"/>
              </a:ext>
            </a:extLst>
          </p:cNvPr>
          <p:cNvSpPr>
            <a:spLocks noGrp="1"/>
          </p:cNvSpPr>
          <p:nvPr>
            <p:ph idx="1"/>
          </p:nvPr>
        </p:nvSpPr>
        <p:spPr>
          <a:xfrm>
            <a:off x="274320" y="1352550"/>
            <a:ext cx="8595360" cy="3352800"/>
          </a:xfrm>
        </p:spPr>
        <p:txBody>
          <a:bodyPr>
            <a:noAutofit/>
          </a:bodyPr>
          <a:lstStyle/>
          <a:p>
            <a:pPr marL="0" indent="0">
              <a:spcAft>
                <a:spcPts val="1200"/>
              </a:spcAft>
              <a:buNone/>
            </a:pPr>
            <a:r>
              <a:rPr lang="en-US" sz="2400" dirty="0"/>
              <a:t>Pediatric mental health disorders are becoming a significant issue in healthcare</a:t>
            </a:r>
          </a:p>
          <a:p>
            <a:pPr>
              <a:spcAft>
                <a:spcPts val="1200"/>
              </a:spcAft>
            </a:pPr>
            <a:r>
              <a:rPr lang="en-US" sz="2100" dirty="0"/>
              <a:t>An estimated 20% of children and adolescents in the United States meet diagnostic criteria for a mental health disorder </a:t>
            </a:r>
          </a:p>
          <a:p>
            <a:pPr>
              <a:spcAft>
                <a:spcPts val="1200"/>
              </a:spcAft>
            </a:pPr>
            <a:r>
              <a:rPr lang="en-US" sz="2100" dirty="0"/>
              <a:t>Inpatient admissions and hospitalizations for mental health problems among youth increased significantly in the past several decades</a:t>
            </a:r>
          </a:p>
        </p:txBody>
      </p:sp>
    </p:spTree>
    <p:extLst>
      <p:ext uri="{BB962C8B-B14F-4D97-AF65-F5344CB8AC3E}">
        <p14:creationId xmlns:p14="http://schemas.microsoft.com/office/powerpoint/2010/main" val="171727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70A-1D6D-4DD3-B65D-A506B9E34516}"/>
              </a:ext>
            </a:extLst>
          </p:cNvPr>
          <p:cNvSpPr>
            <a:spLocks noGrp="1"/>
          </p:cNvSpPr>
          <p:nvPr>
            <p:ph type="title"/>
          </p:nvPr>
        </p:nvSpPr>
        <p:spPr/>
        <p:txBody>
          <a:bodyPr>
            <a:noAutofit/>
          </a:bodyPr>
          <a:lstStyle/>
          <a:p>
            <a:r>
              <a:rPr lang="en-US" sz="2600" dirty="0">
                <a:latin typeface="+mn-lt"/>
              </a:rPr>
              <a:t>Restricting access to lethal means: Recommendation for developing a clinical standard</a:t>
            </a:r>
          </a:p>
        </p:txBody>
      </p:sp>
      <p:pic>
        <p:nvPicPr>
          <p:cNvPr id="5" name="Picture 4" descr="A group of people sitting at a table&#10;&#10;Description automatically generated">
            <a:extLst>
              <a:ext uri="{FF2B5EF4-FFF2-40B4-BE49-F238E27FC236}">
                <a16:creationId xmlns:a16="http://schemas.microsoft.com/office/drawing/2014/main" id="{409A2409-578F-4B55-A951-D41DDB1EA2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18" r="7353" b="15926"/>
          <a:stretch/>
        </p:blipFill>
        <p:spPr>
          <a:xfrm>
            <a:off x="4343400" y="1532079"/>
            <a:ext cx="4800600" cy="2612743"/>
          </a:xfrm>
          <a:prstGeom prst="rect">
            <a:avLst/>
          </a:prstGeom>
        </p:spPr>
      </p:pic>
      <p:sp>
        <p:nvSpPr>
          <p:cNvPr id="3" name="Content Placeholder 2">
            <a:extLst>
              <a:ext uri="{FF2B5EF4-FFF2-40B4-BE49-F238E27FC236}">
                <a16:creationId xmlns:a16="http://schemas.microsoft.com/office/drawing/2014/main" id="{F4DDC031-1A00-44E5-B323-5AA68BED656B}"/>
              </a:ext>
            </a:extLst>
          </p:cNvPr>
          <p:cNvSpPr>
            <a:spLocks noGrp="1"/>
          </p:cNvSpPr>
          <p:nvPr>
            <p:ph idx="1"/>
          </p:nvPr>
        </p:nvSpPr>
        <p:spPr>
          <a:xfrm>
            <a:off x="274320" y="1047750"/>
            <a:ext cx="5516880" cy="3581400"/>
          </a:xfrm>
          <a:solidFill>
            <a:srgbClr val="FFFFFF">
              <a:alpha val="85000"/>
            </a:srgbClr>
          </a:solidFill>
        </p:spPr>
        <p:txBody>
          <a:bodyPr lIns="182880" tIns="182880" rIns="182880" bIns="182880" anchor="ctr" anchorCtr="0">
            <a:normAutofit lnSpcReduction="10000"/>
          </a:bodyPr>
          <a:lstStyle/>
          <a:p>
            <a:pPr marL="0" indent="0">
              <a:buNone/>
            </a:pPr>
            <a:r>
              <a:rPr lang="en-US" sz="1600" dirty="0"/>
              <a:t>The American Academy of Child and Adolescent Psychiatry recommends:</a:t>
            </a:r>
          </a:p>
          <a:p>
            <a:pPr marL="0" indent="0" algn="ctr">
              <a:spcBef>
                <a:spcPts val="600"/>
              </a:spcBef>
              <a:buNone/>
            </a:pPr>
            <a:r>
              <a:rPr lang="en-US" sz="1800" b="1" dirty="0">
                <a:solidFill>
                  <a:schemeClr val="accent1"/>
                </a:solidFill>
              </a:rPr>
              <a:t>Parents/caregivers of children and adolescents admitted to the hospital for suicidality should be counseled on restricting access to lethal means as a minimal standard of care</a:t>
            </a:r>
          </a:p>
          <a:p>
            <a:pPr>
              <a:spcBef>
                <a:spcPts val="600"/>
              </a:spcBef>
            </a:pPr>
            <a:r>
              <a:rPr lang="en-US" sz="1800" dirty="0"/>
              <a:t>Studies have shown that clinicians are not trained in and do not routinely counsel on lethal means restriction</a:t>
            </a:r>
          </a:p>
          <a:p>
            <a:pPr>
              <a:spcBef>
                <a:spcPts val="600"/>
              </a:spcBef>
            </a:pPr>
            <a:r>
              <a:rPr lang="en-US" sz="1800" dirty="0"/>
              <a:t>Documentation of fact that Lethal Means Restriction Counseling was provided to parents/caregivers can be difficult to produce</a:t>
            </a:r>
          </a:p>
        </p:txBody>
      </p:sp>
    </p:spTree>
    <p:extLst>
      <p:ext uri="{BB962C8B-B14F-4D97-AF65-F5344CB8AC3E}">
        <p14:creationId xmlns:p14="http://schemas.microsoft.com/office/powerpoint/2010/main" val="228589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056F-286D-4F32-901A-6851BB7ABA4A}"/>
              </a:ext>
            </a:extLst>
          </p:cNvPr>
          <p:cNvSpPr>
            <a:spLocks noGrp="1"/>
          </p:cNvSpPr>
          <p:nvPr>
            <p:ph type="title"/>
          </p:nvPr>
        </p:nvSpPr>
        <p:spPr/>
        <p:txBody>
          <a:bodyPr>
            <a:noAutofit/>
          </a:bodyPr>
          <a:lstStyle/>
          <a:p>
            <a:r>
              <a:rPr lang="en-US" dirty="0">
                <a:latin typeface="+mn-lt"/>
              </a:rPr>
              <a:t>Collaborative to improve rate of counseling</a:t>
            </a:r>
          </a:p>
        </p:txBody>
      </p:sp>
      <p:sp>
        <p:nvSpPr>
          <p:cNvPr id="10" name="Content Placeholder 9">
            <a:extLst>
              <a:ext uri="{FF2B5EF4-FFF2-40B4-BE49-F238E27FC236}">
                <a16:creationId xmlns:a16="http://schemas.microsoft.com/office/drawing/2014/main" id="{DE4A07B2-45C6-44BE-9B4B-E7A5389480E3}"/>
              </a:ext>
            </a:extLst>
          </p:cNvPr>
          <p:cNvSpPr>
            <a:spLocks noGrp="1"/>
          </p:cNvSpPr>
          <p:nvPr>
            <p:ph idx="1"/>
          </p:nvPr>
        </p:nvSpPr>
        <p:spPr/>
        <p:txBody>
          <a:bodyPr/>
          <a:lstStyle/>
          <a:p>
            <a:pPr marL="0" indent="0">
              <a:buNone/>
            </a:pPr>
            <a:r>
              <a:rPr lang="en-US" sz="1800" dirty="0"/>
              <a:t>Eight children’s hospitals tracked data monthly from January 2018 to January 2019</a:t>
            </a:r>
          </a:p>
          <a:p>
            <a:pPr marL="0" indent="0">
              <a:spcBef>
                <a:spcPts val="1200"/>
              </a:spcBef>
              <a:buNone/>
            </a:pPr>
            <a:r>
              <a:rPr lang="en-US" b="1" u="sng" dirty="0"/>
              <a:t>Measure tested: Restriction of Access to Lethal Means</a:t>
            </a:r>
          </a:p>
          <a:p>
            <a:pPr marL="0" indent="0">
              <a:spcBef>
                <a:spcPts val="1200"/>
              </a:spcBef>
              <a:buNone/>
            </a:pPr>
            <a:r>
              <a:rPr lang="en-US" dirty="0"/>
              <a:t>Children/adolescents who were admitted to the hospital for dangerous self-harm or suicidality should have documentation in the hospital record that their caregiver was counseled on how to restrict the child’s/adolescent’s access to potentially lethal means of suicide (e.g., firearms, medications, car, etc.) prior to discharge.</a:t>
            </a:r>
          </a:p>
        </p:txBody>
      </p:sp>
    </p:spTree>
    <p:extLst>
      <p:ext uri="{BB962C8B-B14F-4D97-AF65-F5344CB8AC3E}">
        <p14:creationId xmlns:p14="http://schemas.microsoft.com/office/powerpoint/2010/main" val="403437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7" descr="A screenshot of a cell phone&#10;&#10;Description automatically generated">
            <a:extLst>
              <a:ext uri="{FF2B5EF4-FFF2-40B4-BE49-F238E27FC236}">
                <a16:creationId xmlns:a16="http://schemas.microsoft.com/office/drawing/2014/main" id="{91B24DC0-2CFD-4371-A674-37DD15FB25F0}"/>
              </a:ext>
            </a:extLst>
          </p:cNvPr>
          <p:cNvPicPr>
            <a:picLocks noGrp="1" noChangeAspect="1"/>
          </p:cNvPicPr>
          <p:nvPr>
            <p:ph idx="11"/>
          </p:nvPr>
        </p:nvPicPr>
        <p:blipFill rotWithShape="1">
          <a:blip r:embed="rId2" cstate="print">
            <a:extLst>
              <a:ext uri="{28A0092B-C50C-407E-A947-70E740481C1C}">
                <a14:useLocalDpi xmlns:a14="http://schemas.microsoft.com/office/drawing/2010/main" val="0"/>
              </a:ext>
            </a:extLst>
          </a:blip>
          <a:srcRect l="4341" t="14584" r="3247" b="22916"/>
          <a:stretch/>
        </p:blipFill>
        <p:spPr>
          <a:xfrm>
            <a:off x="3200400" y="133350"/>
            <a:ext cx="5446008" cy="4755851"/>
          </a:xfrm>
        </p:spPr>
      </p:pic>
      <p:sp>
        <p:nvSpPr>
          <p:cNvPr id="16" name="Content Placeholder 15">
            <a:extLst>
              <a:ext uri="{FF2B5EF4-FFF2-40B4-BE49-F238E27FC236}">
                <a16:creationId xmlns:a16="http://schemas.microsoft.com/office/drawing/2014/main" id="{7E6718B1-5555-4DBF-91C9-BE64657765CB}"/>
              </a:ext>
            </a:extLst>
          </p:cNvPr>
          <p:cNvSpPr>
            <a:spLocks noGrp="1"/>
          </p:cNvSpPr>
          <p:nvPr>
            <p:ph idx="12"/>
          </p:nvPr>
        </p:nvSpPr>
        <p:spPr>
          <a:xfrm>
            <a:off x="457200" y="971550"/>
            <a:ext cx="3002280" cy="3657600"/>
          </a:xfrm>
        </p:spPr>
        <p:txBody>
          <a:bodyPr/>
          <a:lstStyle/>
          <a:p>
            <a:pPr marL="0" indent="0" algn="ctr">
              <a:buNone/>
            </a:pPr>
            <a:r>
              <a:rPr lang="en-US" sz="2800" b="1" dirty="0"/>
              <a:t>Key Changes Tested</a:t>
            </a:r>
          </a:p>
        </p:txBody>
      </p:sp>
    </p:spTree>
    <p:extLst>
      <p:ext uri="{BB962C8B-B14F-4D97-AF65-F5344CB8AC3E}">
        <p14:creationId xmlns:p14="http://schemas.microsoft.com/office/powerpoint/2010/main" val="41495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7C27-6C75-4101-924C-06F1AEC8238B}"/>
              </a:ext>
            </a:extLst>
          </p:cNvPr>
          <p:cNvSpPr>
            <a:spLocks noGrp="1"/>
          </p:cNvSpPr>
          <p:nvPr>
            <p:ph type="title"/>
          </p:nvPr>
        </p:nvSpPr>
        <p:spPr/>
        <p:txBody>
          <a:bodyPr>
            <a:noAutofit/>
          </a:bodyPr>
          <a:lstStyle/>
          <a:p>
            <a:r>
              <a:rPr lang="en-US" dirty="0">
                <a:latin typeface="+mn-lt"/>
              </a:rPr>
              <a:t>Change Package Based on Collaborative Results</a:t>
            </a:r>
          </a:p>
        </p:txBody>
      </p:sp>
      <p:sp>
        <p:nvSpPr>
          <p:cNvPr id="3" name="Content Placeholder 2">
            <a:extLst>
              <a:ext uri="{FF2B5EF4-FFF2-40B4-BE49-F238E27FC236}">
                <a16:creationId xmlns:a16="http://schemas.microsoft.com/office/drawing/2014/main" id="{AB5CE04A-928C-4323-A25E-744482EFF141}"/>
              </a:ext>
            </a:extLst>
          </p:cNvPr>
          <p:cNvSpPr>
            <a:spLocks noGrp="1"/>
          </p:cNvSpPr>
          <p:nvPr>
            <p:ph idx="11"/>
          </p:nvPr>
        </p:nvSpPr>
        <p:spPr/>
        <p:txBody>
          <a:bodyPr>
            <a:noAutofit/>
          </a:bodyPr>
          <a:lstStyle/>
          <a:p>
            <a:pPr>
              <a:spcAft>
                <a:spcPts val="600"/>
              </a:spcAft>
            </a:pPr>
            <a:r>
              <a:rPr lang="en-US" sz="1800" dirty="0"/>
              <a:t>Overall collaborative saw significant improvement in measure score</a:t>
            </a:r>
          </a:p>
          <a:p>
            <a:pPr>
              <a:spcAft>
                <a:spcPts val="600"/>
              </a:spcAft>
            </a:pPr>
            <a:r>
              <a:rPr lang="en-US" sz="1800" dirty="0"/>
              <a:t>Four of eight teams saw significant improvement in measure score</a:t>
            </a:r>
          </a:p>
          <a:p>
            <a:pPr>
              <a:spcAft>
                <a:spcPts val="600"/>
              </a:spcAft>
            </a:pPr>
            <a:r>
              <a:rPr lang="en-US" sz="1800" dirty="0"/>
              <a:t>All teams indicated that working in the collaborative increased their understanding of the lethal means restriction counseling process</a:t>
            </a:r>
          </a:p>
          <a:p>
            <a:pPr>
              <a:spcAft>
                <a:spcPts val="600"/>
              </a:spcAft>
            </a:pPr>
            <a:r>
              <a:rPr lang="en-US" sz="1800" dirty="0"/>
              <a:t>Most teams created valuable resources at their hospitals that can be used by others</a:t>
            </a:r>
          </a:p>
          <a:p>
            <a:pPr>
              <a:spcAft>
                <a:spcPts val="600"/>
              </a:spcAft>
            </a:pPr>
            <a:endParaRPr lang="en-US" sz="1800" dirty="0"/>
          </a:p>
          <a:p>
            <a:pPr>
              <a:spcAft>
                <a:spcPts val="600"/>
              </a:spcAft>
            </a:pPr>
            <a:endParaRPr lang="en-US" sz="1800" dirty="0"/>
          </a:p>
        </p:txBody>
      </p:sp>
      <p:pic>
        <p:nvPicPr>
          <p:cNvPr id="10" name="Content Placeholder 9" descr="A close up of text on a white background&#10;&#10;Description automatically generated">
            <a:extLst>
              <a:ext uri="{FF2B5EF4-FFF2-40B4-BE49-F238E27FC236}">
                <a16:creationId xmlns:a16="http://schemas.microsoft.com/office/drawing/2014/main" id="{601A4CA2-A34C-4ED8-9F21-0194EA7F1BB7}"/>
              </a:ext>
            </a:extLst>
          </p:cNvPr>
          <p:cNvPicPr>
            <a:picLocks noGrp="1" noChangeAspect="1"/>
          </p:cNvPicPr>
          <p:nvPr>
            <p:ph idx="12"/>
          </p:nvPr>
        </p:nvPicPr>
        <p:blipFill>
          <a:blip r:embed="rId2" cstate="print">
            <a:extLst>
              <a:ext uri="{28A0092B-C50C-407E-A947-70E740481C1C}">
                <a14:useLocalDpi xmlns:a14="http://schemas.microsoft.com/office/drawing/2010/main" val="0"/>
              </a:ext>
            </a:extLst>
          </a:blip>
          <a:stretch>
            <a:fillRect/>
          </a:stretch>
        </p:blipFill>
        <p:spPr>
          <a:xfrm>
            <a:off x="4664075" y="1200150"/>
            <a:ext cx="4205288" cy="3152389"/>
          </a:xfrm>
        </p:spPr>
      </p:pic>
    </p:spTree>
    <p:extLst>
      <p:ext uri="{BB962C8B-B14F-4D97-AF65-F5344CB8AC3E}">
        <p14:creationId xmlns:p14="http://schemas.microsoft.com/office/powerpoint/2010/main" val="51009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233E-89A7-4524-AED6-03D759E46897}"/>
              </a:ext>
            </a:extLst>
          </p:cNvPr>
          <p:cNvSpPr>
            <a:spLocks noGrp="1"/>
          </p:cNvSpPr>
          <p:nvPr>
            <p:ph type="title"/>
          </p:nvPr>
        </p:nvSpPr>
        <p:spPr/>
        <p:txBody>
          <a:bodyPr>
            <a:noAutofit/>
          </a:bodyPr>
          <a:lstStyle/>
          <a:p>
            <a:r>
              <a:rPr lang="en-US" dirty="0">
                <a:latin typeface="+mn-lt"/>
              </a:rPr>
              <a:t>Tools Developed for Change Package</a:t>
            </a:r>
          </a:p>
        </p:txBody>
      </p:sp>
      <p:sp>
        <p:nvSpPr>
          <p:cNvPr id="4" name="Content Placeholder 3">
            <a:extLst>
              <a:ext uri="{FF2B5EF4-FFF2-40B4-BE49-F238E27FC236}">
                <a16:creationId xmlns:a16="http://schemas.microsoft.com/office/drawing/2014/main" id="{E2DB65C3-B151-48EA-B4FD-C84D421C4B50}"/>
              </a:ext>
            </a:extLst>
          </p:cNvPr>
          <p:cNvSpPr>
            <a:spLocks noGrp="1"/>
          </p:cNvSpPr>
          <p:nvPr>
            <p:ph idx="11"/>
          </p:nvPr>
        </p:nvSpPr>
        <p:spPr/>
        <p:txBody>
          <a:bodyPr/>
          <a:lstStyle/>
          <a:p>
            <a:pPr>
              <a:spcAft>
                <a:spcPts val="600"/>
              </a:spcAft>
            </a:pPr>
            <a:r>
              <a:rPr lang="en-US" dirty="0"/>
              <a:t>EMR screening templates</a:t>
            </a:r>
          </a:p>
          <a:p>
            <a:pPr>
              <a:spcAft>
                <a:spcPts val="600"/>
              </a:spcAft>
            </a:pPr>
            <a:r>
              <a:rPr lang="en-US" dirty="0"/>
              <a:t>Templates to embed in EMR </a:t>
            </a:r>
          </a:p>
          <a:p>
            <a:pPr>
              <a:spcAft>
                <a:spcPts val="600"/>
              </a:spcAft>
            </a:pPr>
            <a:r>
              <a:rPr lang="en-US" dirty="0"/>
              <a:t>Dot phrase examples</a:t>
            </a:r>
          </a:p>
          <a:p>
            <a:pPr>
              <a:spcAft>
                <a:spcPts val="600"/>
              </a:spcAft>
            </a:pPr>
            <a:r>
              <a:rPr lang="en-US" dirty="0"/>
              <a:t>Clinician training materials</a:t>
            </a:r>
          </a:p>
          <a:p>
            <a:pPr>
              <a:spcAft>
                <a:spcPts val="600"/>
              </a:spcAft>
            </a:pPr>
            <a:r>
              <a:rPr lang="en-US" dirty="0"/>
              <a:t>Materials to accompany discharge instructions</a:t>
            </a:r>
          </a:p>
          <a:p>
            <a:pPr>
              <a:spcAft>
                <a:spcPts val="600"/>
              </a:spcAft>
            </a:pPr>
            <a:r>
              <a:rPr lang="en-US" dirty="0"/>
              <a:t>Chart auditing reports</a:t>
            </a:r>
          </a:p>
          <a:p>
            <a:pPr>
              <a:spcAft>
                <a:spcPts val="600"/>
              </a:spcAft>
            </a:pPr>
            <a:r>
              <a:rPr lang="en-US" dirty="0"/>
              <a:t>Lessons learned, biggest barriers</a:t>
            </a:r>
          </a:p>
        </p:txBody>
      </p:sp>
      <p:pic>
        <p:nvPicPr>
          <p:cNvPr id="14" name="Picture 13" descr="A screenshot of a social media post&#10;&#10;Description automatically generated">
            <a:extLst>
              <a:ext uri="{FF2B5EF4-FFF2-40B4-BE49-F238E27FC236}">
                <a16:creationId xmlns:a16="http://schemas.microsoft.com/office/drawing/2014/main" id="{676F99C0-6966-49EF-BC0C-A6D41DD3DC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307" y="961427"/>
            <a:ext cx="2153406" cy="2786761"/>
          </a:xfrm>
          <a:prstGeom prst="rect">
            <a:avLst/>
          </a:prstGeom>
          <a:ln w="6350">
            <a:solidFill>
              <a:schemeClr val="tx2"/>
            </a:solidFill>
          </a:ln>
        </p:spPr>
      </p:pic>
      <p:pic>
        <p:nvPicPr>
          <p:cNvPr id="10" name="Picture 9" descr="A screenshot of a social media post&#10;&#10;Description automatically generated">
            <a:extLst>
              <a:ext uri="{FF2B5EF4-FFF2-40B4-BE49-F238E27FC236}">
                <a16:creationId xmlns:a16="http://schemas.microsoft.com/office/drawing/2014/main" id="{A913CC37-49B9-4E1A-8EBB-AA072BBB34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1"/>
          <a:stretch/>
        </p:blipFill>
        <p:spPr>
          <a:xfrm>
            <a:off x="4724400" y="1962150"/>
            <a:ext cx="2295144" cy="1786038"/>
          </a:xfrm>
          <a:prstGeom prst="rect">
            <a:avLst/>
          </a:prstGeom>
          <a:ln w="6350">
            <a:solidFill>
              <a:schemeClr val="tx2"/>
            </a:solidFill>
          </a:ln>
        </p:spPr>
      </p:pic>
      <p:pic>
        <p:nvPicPr>
          <p:cNvPr id="18" name="Picture 17" descr="A screenshot of a cell phone&#10;&#10;Description automatically generated">
            <a:extLst>
              <a:ext uri="{FF2B5EF4-FFF2-40B4-BE49-F238E27FC236}">
                <a16:creationId xmlns:a16="http://schemas.microsoft.com/office/drawing/2014/main" id="{3A93108E-2DAC-470D-9D60-95C418C0A2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8"/>
          <a:stretch/>
        </p:blipFill>
        <p:spPr>
          <a:xfrm>
            <a:off x="4509135" y="2990925"/>
            <a:ext cx="1999151" cy="1616869"/>
          </a:xfrm>
          <a:prstGeom prst="rect">
            <a:avLst/>
          </a:prstGeom>
          <a:ln w="6350">
            <a:solidFill>
              <a:schemeClr val="tx2"/>
            </a:solidFill>
          </a:ln>
        </p:spPr>
      </p:pic>
      <p:pic>
        <p:nvPicPr>
          <p:cNvPr id="8" name="Picture 7" descr="A person in a blue shirt&#10;&#10;Description automatically generated">
            <a:extLst>
              <a:ext uri="{FF2B5EF4-FFF2-40B4-BE49-F238E27FC236}">
                <a16:creationId xmlns:a16="http://schemas.microsoft.com/office/drawing/2014/main" id="{52DDA816-8DC5-4920-91A5-14D57FC788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1210516"/>
            <a:ext cx="2292061" cy="2966196"/>
          </a:xfrm>
          <a:prstGeom prst="rect">
            <a:avLst/>
          </a:prstGeom>
          <a:ln w="6350">
            <a:solidFill>
              <a:schemeClr val="tx2"/>
            </a:solidFill>
          </a:ln>
        </p:spPr>
      </p:pic>
    </p:spTree>
    <p:extLst>
      <p:ext uri="{BB962C8B-B14F-4D97-AF65-F5344CB8AC3E}">
        <p14:creationId xmlns:p14="http://schemas.microsoft.com/office/powerpoint/2010/main" val="356574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29F6-2E58-4717-BCE2-4D9543EBC5DD}"/>
              </a:ext>
            </a:extLst>
          </p:cNvPr>
          <p:cNvSpPr>
            <a:spLocks noGrp="1"/>
          </p:cNvSpPr>
          <p:nvPr>
            <p:ph type="title"/>
          </p:nvPr>
        </p:nvSpPr>
        <p:spPr/>
        <p:txBody>
          <a:bodyPr>
            <a:noAutofit/>
          </a:bodyPr>
          <a:lstStyle/>
          <a:p>
            <a:r>
              <a:rPr lang="en-US" sz="2400" dirty="0">
                <a:latin typeface="+mn-lt"/>
              </a:rPr>
              <a:t>Who is the intended audience for this Change Package? </a:t>
            </a:r>
          </a:p>
        </p:txBody>
      </p:sp>
      <p:pic>
        <p:nvPicPr>
          <p:cNvPr id="5" name="Picture 4" descr="A person standing next to a window&#10;&#10;Description automatically generated">
            <a:extLst>
              <a:ext uri="{FF2B5EF4-FFF2-40B4-BE49-F238E27FC236}">
                <a16:creationId xmlns:a16="http://schemas.microsoft.com/office/drawing/2014/main" id="{C6E29220-8A09-4EF7-8EB4-793C50F22A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31"/>
          <a:stretch/>
        </p:blipFill>
        <p:spPr>
          <a:xfrm>
            <a:off x="0" y="895350"/>
            <a:ext cx="5230194" cy="3589710"/>
          </a:xfrm>
          <a:prstGeom prst="rect">
            <a:avLst/>
          </a:prstGeom>
        </p:spPr>
      </p:pic>
      <p:sp>
        <p:nvSpPr>
          <p:cNvPr id="3" name="Content Placeholder 2">
            <a:extLst>
              <a:ext uri="{FF2B5EF4-FFF2-40B4-BE49-F238E27FC236}">
                <a16:creationId xmlns:a16="http://schemas.microsoft.com/office/drawing/2014/main" id="{EA3E70F9-5B17-4C61-B229-8E90F84018DC}"/>
              </a:ext>
            </a:extLst>
          </p:cNvPr>
          <p:cNvSpPr>
            <a:spLocks noGrp="1"/>
          </p:cNvSpPr>
          <p:nvPr>
            <p:ph idx="1"/>
          </p:nvPr>
        </p:nvSpPr>
        <p:spPr>
          <a:xfrm>
            <a:off x="3810000" y="1047750"/>
            <a:ext cx="5059680" cy="2971800"/>
          </a:xfrm>
          <a:solidFill>
            <a:srgbClr val="FFFFFF">
              <a:alpha val="85000"/>
            </a:srgbClr>
          </a:solidFill>
        </p:spPr>
        <p:txBody>
          <a:bodyPr lIns="182880" tIns="182880" rIns="182880" bIns="182880" anchor="ctr" anchorCtr="0">
            <a:noAutofit/>
          </a:bodyPr>
          <a:lstStyle/>
          <a:p>
            <a:pPr marL="0" indent="0">
              <a:spcAft>
                <a:spcPts val="600"/>
              </a:spcAft>
              <a:buNone/>
            </a:pPr>
            <a:r>
              <a:rPr lang="en-US" sz="1800" dirty="0"/>
              <a:t>Any hospitals that care for children</a:t>
            </a:r>
          </a:p>
          <a:p>
            <a:pPr>
              <a:spcAft>
                <a:spcPts val="0"/>
              </a:spcAft>
            </a:pPr>
            <a:r>
              <a:rPr lang="en-US" sz="1600" dirty="0"/>
              <a:t>Freestanding children’s hospitals</a:t>
            </a:r>
          </a:p>
          <a:p>
            <a:pPr>
              <a:spcAft>
                <a:spcPts val="0"/>
              </a:spcAft>
            </a:pPr>
            <a:r>
              <a:rPr lang="en-US" sz="1600" dirty="0"/>
              <a:t>Children's Hospitals within General Hospitals </a:t>
            </a:r>
          </a:p>
          <a:p>
            <a:pPr marL="0" indent="0" defTabSz="228600">
              <a:spcAft>
                <a:spcPts val="0"/>
              </a:spcAft>
              <a:buNone/>
            </a:pPr>
            <a:r>
              <a:rPr lang="en-US" sz="1600" dirty="0"/>
              <a:t>	also providing care to adults</a:t>
            </a:r>
          </a:p>
          <a:p>
            <a:pPr>
              <a:spcAft>
                <a:spcPts val="600"/>
              </a:spcAft>
            </a:pPr>
            <a:r>
              <a:rPr lang="en-US" sz="1600" dirty="0"/>
              <a:t>Community hospitals</a:t>
            </a:r>
          </a:p>
          <a:p>
            <a:pPr marL="0" indent="0">
              <a:spcAft>
                <a:spcPts val="0"/>
              </a:spcAft>
              <a:buNone/>
            </a:pPr>
            <a:r>
              <a:rPr lang="en-US" sz="1800" dirty="0"/>
              <a:t>Hospitals seeking to improve their performance on lethal means counseling by improving either the quality of their counseling or the documentation of their counseling</a:t>
            </a:r>
          </a:p>
        </p:txBody>
      </p:sp>
    </p:spTree>
    <p:extLst>
      <p:ext uri="{BB962C8B-B14F-4D97-AF65-F5344CB8AC3E}">
        <p14:creationId xmlns:p14="http://schemas.microsoft.com/office/powerpoint/2010/main" val="37016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31AC-2138-460E-8BAA-FF16336E3C9E}"/>
              </a:ext>
            </a:extLst>
          </p:cNvPr>
          <p:cNvSpPr>
            <a:spLocks noGrp="1"/>
          </p:cNvSpPr>
          <p:nvPr>
            <p:ph type="title"/>
          </p:nvPr>
        </p:nvSpPr>
        <p:spPr/>
        <p:txBody>
          <a:bodyPr/>
          <a:lstStyle/>
          <a:p>
            <a:r>
              <a:rPr lang="en-US" dirty="0">
                <a:latin typeface="+mn-lt"/>
              </a:rPr>
              <a:t>How should the Change Package be used? </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7A150ACB-F6C1-4D62-A968-3F47EC285C7C}"/>
              </a:ext>
            </a:extLst>
          </p:cNvPr>
          <p:cNvSpPr>
            <a:spLocks noGrp="1"/>
          </p:cNvSpPr>
          <p:nvPr>
            <p:ph idx="11"/>
          </p:nvPr>
        </p:nvSpPr>
        <p:spPr>
          <a:xfrm>
            <a:off x="274320" y="1047750"/>
            <a:ext cx="5135880" cy="3657600"/>
          </a:xfrm>
        </p:spPr>
        <p:txBody>
          <a:bodyPr/>
          <a:lstStyle/>
          <a:p>
            <a:pPr marL="0" indent="0">
              <a:spcAft>
                <a:spcPts val="1200"/>
              </a:spcAft>
              <a:buNone/>
            </a:pPr>
            <a:r>
              <a:rPr lang="en-US" dirty="0"/>
              <a:t>The change package offers a starting point to jumpstart improvement efforts at hospitals with varying levels of quality improvement experience and expertise</a:t>
            </a:r>
          </a:p>
          <a:p>
            <a:pPr marL="0" indent="0">
              <a:spcAft>
                <a:spcPts val="1200"/>
              </a:spcAft>
              <a:buNone/>
            </a:pPr>
            <a:r>
              <a:rPr lang="en-US" dirty="0"/>
              <a:t>Hospital teams are urged to select a broad array of strategies and change strategies from within the change package, but are not expected to implement every recommendation </a:t>
            </a:r>
          </a:p>
          <a:p>
            <a:pPr marL="0" indent="0" algn="ctr">
              <a:spcAft>
                <a:spcPts val="1200"/>
              </a:spcAft>
              <a:buNone/>
            </a:pPr>
            <a:r>
              <a:rPr lang="en-US" b="1" dirty="0">
                <a:solidFill>
                  <a:schemeClr val="accent1"/>
                </a:solidFill>
              </a:rPr>
              <a:t>Choose what works for you! </a:t>
            </a:r>
          </a:p>
          <a:p>
            <a:pPr>
              <a:spcAft>
                <a:spcPts val="1200"/>
              </a:spcAft>
            </a:pPr>
            <a:endParaRPr lang="en-US" dirty="0"/>
          </a:p>
        </p:txBody>
      </p:sp>
      <p:pic>
        <p:nvPicPr>
          <p:cNvPr id="6" name="Content Placeholder 5" descr="A close up of a person using a cell phone&#10;&#10;Description automatically generated">
            <a:extLst>
              <a:ext uri="{FF2B5EF4-FFF2-40B4-BE49-F238E27FC236}">
                <a16:creationId xmlns:a16="http://schemas.microsoft.com/office/drawing/2014/main" id="{2766E9E9-4DC0-4127-B723-3C7425FAD51A}"/>
              </a:ext>
            </a:extLst>
          </p:cNvPr>
          <p:cNvPicPr>
            <a:picLocks noGrp="1" noChangeAspect="1"/>
          </p:cNvPicPr>
          <p:nvPr>
            <p:ph idx="12"/>
          </p:nvPr>
        </p:nvPicPr>
        <p:blipFill rotWithShape="1">
          <a:blip r:embed="rId2" cstate="print">
            <a:extLst>
              <a:ext uri="{28A0092B-C50C-407E-A947-70E740481C1C}">
                <a14:useLocalDpi xmlns:a14="http://schemas.microsoft.com/office/drawing/2010/main" val="0"/>
              </a:ext>
            </a:extLst>
          </a:blip>
          <a:srcRect l="26802"/>
          <a:stretch/>
        </p:blipFill>
        <p:spPr>
          <a:xfrm>
            <a:off x="5781992" y="1169474"/>
            <a:ext cx="3078163" cy="2804551"/>
          </a:xfrm>
        </p:spPr>
      </p:pic>
    </p:spTree>
    <p:extLst>
      <p:ext uri="{BB962C8B-B14F-4D97-AF65-F5344CB8AC3E}">
        <p14:creationId xmlns:p14="http://schemas.microsoft.com/office/powerpoint/2010/main" val="2512279622"/>
      </p:ext>
    </p:extLst>
  </p:cSld>
  <p:clrMapOvr>
    <a:masterClrMapping/>
  </p:clrMapOvr>
</p:sld>
</file>

<file path=ppt/theme/theme1.xml><?xml version="1.0" encoding="utf-8"?>
<a:theme xmlns:a="http://schemas.openxmlformats.org/drawingml/2006/main" name="CHA HD Presentation 16x9 - Whit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HCA Powerpoint Template - Energy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CA Powerpoint Template - Energy with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CA Powerpoint Template - Energy with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CA Powerpoint Template - Energy with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CA Powerpoint Template - Energy with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CA Powerpoint Template - Energy with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CA Powerpoint Template - Energy with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CA Powerpoint Template - Energy with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CA Powerpoint Template - Energy with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CA Powerpoint Template - Energy with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CA Powerpoint Template - Energy with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CA Powerpoint Template - Energy with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CA Powerpoint Template - Energy with picture 13">
        <a:dk1>
          <a:srgbClr val="000000"/>
        </a:dk1>
        <a:lt1>
          <a:srgbClr val="FFFFFF"/>
        </a:lt1>
        <a:dk2>
          <a:srgbClr val="000000"/>
        </a:dk2>
        <a:lt2>
          <a:srgbClr val="808080"/>
        </a:lt2>
        <a:accent1>
          <a:srgbClr val="B91C63"/>
        </a:accent1>
        <a:accent2>
          <a:srgbClr val="28378F"/>
        </a:accent2>
        <a:accent3>
          <a:srgbClr val="FFFFFF"/>
        </a:accent3>
        <a:accent4>
          <a:srgbClr val="000000"/>
        </a:accent4>
        <a:accent5>
          <a:srgbClr val="D9ABB7"/>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
      <a:clrScheme name="CHCA Powerpoint Template - Energy with picture 14">
        <a:dk1>
          <a:srgbClr val="000000"/>
        </a:dk1>
        <a:lt1>
          <a:srgbClr val="FFFFFF"/>
        </a:lt1>
        <a:dk2>
          <a:srgbClr val="000000"/>
        </a:dk2>
        <a:lt2>
          <a:srgbClr val="808080"/>
        </a:lt2>
        <a:accent1>
          <a:srgbClr val="6DC6F7"/>
        </a:accent1>
        <a:accent2>
          <a:srgbClr val="28378F"/>
        </a:accent2>
        <a:accent3>
          <a:srgbClr val="FFFFFF"/>
        </a:accent3>
        <a:accent4>
          <a:srgbClr val="000000"/>
        </a:accent4>
        <a:accent5>
          <a:srgbClr val="BADFFA"/>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A-HD-presentation-16-9_white.pptx" id="{32208201-835E-41F5-A8DF-6A9ED6141EB5}" vid="{60927DC4-47D7-4ABD-972B-90FC48117FA6}"/>
    </a:ext>
  </a:extLst>
</a:theme>
</file>

<file path=ppt/theme/theme2.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CHA-HD-presentation-16-9_white</Template>
  <TotalTime>183</TotalTime>
  <Words>540</Words>
  <Application>Microsoft Office PowerPoint</Application>
  <PresentationFormat>On-screen Show (16:9)</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Courier New</vt:lpstr>
      <vt:lpstr>Wingdings</vt:lpstr>
      <vt:lpstr>CHA HD Presentation 16x9 - White</vt:lpstr>
      <vt:lpstr>A Critical Process for Addressing Dangerous Self-Harm and Suicidality</vt:lpstr>
      <vt:lpstr>Why is counseling on restricting access to lethal means important? </vt:lpstr>
      <vt:lpstr>Restricting access to lethal means: Recommendation for developing a clinical standard</vt:lpstr>
      <vt:lpstr>Collaborative to improve rate of counseling</vt:lpstr>
      <vt:lpstr>PowerPoint Presentation</vt:lpstr>
      <vt:lpstr>Change Package Based on Collaborative Results</vt:lpstr>
      <vt:lpstr>Tools Developed for Change Package</vt:lpstr>
      <vt:lpstr>Who is the intended audience for this Change Package? </vt:lpstr>
      <vt:lpstr>How should the Change Package be used?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Critical Process for Addressing Dangerous Self-Harm and Suicidality</dc:title>
  <dc:creator>Sara Davis</dc:creator>
  <cp:lastModifiedBy>Deanna Yesko</cp:lastModifiedBy>
  <cp:revision>22</cp:revision>
  <dcterms:created xsi:type="dcterms:W3CDTF">2019-10-15T15:01:55Z</dcterms:created>
  <dcterms:modified xsi:type="dcterms:W3CDTF">2020-02-04T18:09:24Z</dcterms:modified>
</cp:coreProperties>
</file>